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FBB62-D7C8-40B6-982B-7904765C1EB3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8E66D-2FCE-4D1C-A048-412CECCF59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2588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6658-F443-4ABC-B083-C60ED795CB8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007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39D9-6D97-4618-A9F3-D7F2240C4B4A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698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D98FF-E28E-4399-A4B1-35DF2299FFC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367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83ED1-6964-4C9E-9789-423A4CFDC276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952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7821-2631-414C-8910-62DA1B2E6318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63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0E94-CA1D-4CFC-9AC2-2FAA3075937C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133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7A9DE-811E-4D20-BA4B-CFF5E374985F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642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B8E0-10BF-4531-B668-B3FBA9CA9321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672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67156-357C-49BB-9B73-3B7154316A8E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3090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D56B-7DAE-474F-8A0E-4FBF42E776ED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058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80376-9FE5-427D-A9FE-9D0C2D026F5F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6988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502A-96F0-4763-9149-40D232DE4ED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9234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39C78-A0EA-4FF6-8181-617C94854BFD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0495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57B0-1065-491E-95C5-B81895AF0E7D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1628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3947-84E0-4DC1-98D6-D979CD2D921C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559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B8E-8549-4550-B65E-1F9C59D261FA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434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02564-6F68-4292-A1DC-B55E0F0983F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A75D586-6915-4DA5-A299-05190A628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87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5F311-36CD-4534-76C4-C5A2FEF27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442960" cy="2133599"/>
          </a:xfrm>
        </p:spPr>
        <p:txBody>
          <a:bodyPr>
            <a:normAutofit/>
          </a:bodyPr>
          <a:lstStyle/>
          <a:p>
            <a:pPr algn="ctr"/>
            <a:r>
              <a:rPr lang="en" sz="4400" b="1" dirty="0">
                <a:solidFill>
                  <a:srgbClr val="00B0F0"/>
                </a:solidFill>
              </a:rPr>
              <a:t>Chapters 10  </a:t>
            </a:r>
            <a:br>
              <a:rPr lang="en" sz="4400" b="1" dirty="0">
                <a:solidFill>
                  <a:srgbClr val="00B0F0"/>
                </a:solidFill>
              </a:rPr>
            </a:br>
            <a:r>
              <a:rPr lang="en" sz="4400" b="1" dirty="0">
                <a:solidFill>
                  <a:srgbClr val="00B0F0"/>
                </a:solidFill>
              </a:rPr>
              <a:t>Diseases of Respiratory System (J00 – J99),U07.0</a:t>
            </a:r>
            <a:endParaRPr lang="en-IN" sz="44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FE5554-5AA1-ED80-F9DF-9DB87C8DB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85033"/>
            <a:ext cx="7750003" cy="146270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COPD</a:t>
            </a: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Asthma</a:t>
            </a: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 from category J44 and J45.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Acute Respiratory Failure  Code from J96.0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Influenza coded from J09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cs typeface="Times New Roman" panose="02020603050405020304" pitchFamily="18" charset="0"/>
              </a:rPr>
              <a:t>Ventilator associated Pneumonia coded as J95.851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12A76-74D4-2DD2-42CC-AAE45514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81FA-989C-4511-B767-7EDDB7874C0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890FF-7100-716F-7F55-0F6D780B6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0A725-1BF8-759A-F857-B00D5B3B0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9" y="194443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0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20E06-114D-18BF-E47A-5F20A85F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IN" b="1" dirty="0">
                <a:solidFill>
                  <a:srgbClr val="00B0F0"/>
                </a:solidFill>
              </a:rPr>
            </a:br>
            <a:r>
              <a:rPr lang="en-IN" b="1" dirty="0">
                <a:solidFill>
                  <a:srgbClr val="00B0F0"/>
                </a:solidFill>
              </a:rPr>
              <a:t>Guidelines</a:t>
            </a:r>
            <a:r>
              <a:rPr lang="en-IN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8440B-85C1-897F-7A02-14632BA6D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IN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chemeClr val="tx1"/>
                </a:solidFill>
              </a:rPr>
              <a:t>For lung injury due to vaping, assign only code </a:t>
            </a:r>
            <a:r>
              <a:rPr lang="en-US" sz="1800" b="0" i="0" u="none" strike="noStrike" baseline="0" dirty="0">
                <a:solidFill>
                  <a:schemeClr val="accent2"/>
                </a:solidFill>
              </a:rPr>
              <a:t>U07.0</a:t>
            </a:r>
            <a:r>
              <a:rPr lang="en-US" sz="1800" b="0" i="0" u="none" strike="noStrike" baseline="0" dirty="0">
                <a:solidFill>
                  <a:schemeClr val="tx1"/>
                </a:solidFill>
              </a:rPr>
              <a:t>. </a:t>
            </a:r>
            <a:endParaRPr lang="en-IN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baseline="0" dirty="0">
                <a:solidFill>
                  <a:schemeClr val="tx1"/>
                </a:solidFill>
              </a:rPr>
              <a:t>Assign additional codes for other manifestations, such as acute respiratory failure (subcategory </a:t>
            </a:r>
            <a:r>
              <a:rPr lang="en-US" sz="1800" b="0" i="0" u="none" strike="noStrike" baseline="0" dirty="0">
                <a:solidFill>
                  <a:schemeClr val="accent2"/>
                </a:solidFill>
              </a:rPr>
              <a:t>J96.0-)</a:t>
            </a:r>
            <a:r>
              <a:rPr lang="en-US" sz="1800" b="0" i="0" u="none" strike="noStrike" baseline="0" dirty="0">
                <a:solidFill>
                  <a:schemeClr val="tx1"/>
                </a:solidFill>
              </a:rPr>
              <a:t> or pneumonitis (code </a:t>
            </a:r>
            <a:r>
              <a:rPr lang="en-US" sz="1800" b="0" i="0" u="none" strike="noStrike" baseline="0" dirty="0">
                <a:solidFill>
                  <a:schemeClr val="accent2"/>
                </a:solidFill>
              </a:rPr>
              <a:t>J68.0).</a:t>
            </a:r>
            <a:endParaRPr lang="en-IN" sz="180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Associated respiratory signs and symptoms due to vaping, such as cough, shortness of breath, etc., are not coded separately, when a definitive diagnosis has been established </a:t>
            </a:r>
            <a:endParaRPr lang="en-IN" sz="1800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86DBF-D876-65F0-C25D-B527A8246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E37D-AE3B-43E2-971B-05467DF34E8B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2DAF0-6F0F-1143-A2CC-AE49D356F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1322ED-A06B-BC13-6DF2-3B9F1CC74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9" y="194443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629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119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Chapters 10   Diseases of Respiratory System (J00 – J99),U07.0</vt:lpstr>
      <vt:lpstr> Guidelines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9</cp:revision>
  <dcterms:created xsi:type="dcterms:W3CDTF">2024-12-27T07:41:32Z</dcterms:created>
  <dcterms:modified xsi:type="dcterms:W3CDTF">2024-12-27T08:23:33Z</dcterms:modified>
</cp:coreProperties>
</file>