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F18A3-FCFE-48D2-B1B0-1CF2E973874B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3BA40-2A40-4069-B790-9ED0658923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09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2975C-CB5E-4F60-AAAE-D53B5B3EDF8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1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10AA-CAEA-45BC-873B-FCD8A824288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958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D27E-B90B-4D57-9F67-479947BFA26E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3866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4FC8-D169-4CCE-B6C4-8A91FE881EE5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308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C5E7A-F574-41A1-8827-BBF68E8766D0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262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3DC5-5403-4EC0-82AA-E219D5BD89AD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856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D9CD-A523-4478-B33A-32AFD760417C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18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1EFF-8910-4A27-8C4A-D98B656C59B1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5927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CD37-2DEC-41F2-8CEF-D355DC25A455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94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4736-E4E2-4A2E-888C-878329C17A95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186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9403-6FFA-42B7-8F89-9AF602A59E73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9282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063-A28D-49BE-BD4D-8FC483F04CB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307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6A273-75E9-4CD5-AC41-23D37204234E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4327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FF327-26D1-435A-BAF1-B9B77223E4AC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6059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F5FF-BB09-463C-8603-4A4F24C1775E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487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35ED-3C3A-4986-83D8-4F7E3D91354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158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3162A-EF7D-423B-A873-70A61BEB88C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59D478-7592-4372-90DB-D5CF19BB4E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44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879F-283F-3B87-3F5E-8983375A7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162" y="987214"/>
            <a:ext cx="7883821" cy="1774274"/>
          </a:xfrm>
        </p:spPr>
        <p:txBody>
          <a:bodyPr>
            <a:normAutofit fontScale="90000"/>
          </a:bodyPr>
          <a:lstStyle/>
          <a:p>
            <a:pPr algn="ctr"/>
            <a:br>
              <a:rPr lang="en" sz="4400" dirty="0">
                <a:solidFill>
                  <a:srgbClr val="00B0F0"/>
                </a:solidFill>
              </a:rPr>
            </a:br>
            <a:br>
              <a:rPr lang="en" sz="4400" dirty="0">
                <a:solidFill>
                  <a:srgbClr val="00B0F0"/>
                </a:solidFill>
              </a:rPr>
            </a:br>
            <a:br>
              <a:rPr lang="en" sz="4400" dirty="0">
                <a:solidFill>
                  <a:srgbClr val="00B0F0"/>
                </a:solidFill>
              </a:rPr>
            </a:br>
            <a:r>
              <a:rPr lang="en" sz="4400" dirty="0">
                <a:solidFill>
                  <a:srgbClr val="00B0F0"/>
                </a:solidFill>
              </a:rPr>
              <a:t>Chapters 15  :</a:t>
            </a:r>
            <a:br>
              <a:rPr lang="en" sz="4400" dirty="0">
                <a:solidFill>
                  <a:srgbClr val="00B0F0"/>
                </a:solidFill>
              </a:rPr>
            </a:br>
            <a:r>
              <a:rPr lang="en" sz="4400" dirty="0">
                <a:solidFill>
                  <a:srgbClr val="00B0F0"/>
                </a:solidFill>
              </a:rPr>
              <a:t> Pregnancy, C</a:t>
            </a:r>
            <a:r>
              <a:rPr lang="en-IN" sz="4400" dirty="0">
                <a:solidFill>
                  <a:srgbClr val="00B0F0"/>
                </a:solidFill>
              </a:rPr>
              <a:t>h</a:t>
            </a:r>
            <a:r>
              <a:rPr lang="en" sz="4400" dirty="0">
                <a:solidFill>
                  <a:srgbClr val="00B0F0"/>
                </a:solidFill>
              </a:rPr>
              <a:t>ildbirth and Puerperium (O00 – O9A)</a:t>
            </a:r>
            <a:endParaRPr lang="en-IN" sz="4400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46768-8C6D-BC41-DC7D-85D22840B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2962657"/>
            <a:ext cx="7766936" cy="2185076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</a:rPr>
              <a:t>Always give the priority of “</a:t>
            </a:r>
            <a:r>
              <a:rPr lang="en-IN" dirty="0">
                <a:solidFill>
                  <a:schemeClr val="accent1"/>
                </a:solidFill>
              </a:rPr>
              <a:t>O”</a:t>
            </a:r>
            <a:r>
              <a:rPr lang="en-IN" dirty="0">
                <a:solidFill>
                  <a:schemeClr val="tx1"/>
                </a:solidFill>
              </a:rPr>
              <a:t> series code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</a:rPr>
              <a:t>“</a:t>
            </a:r>
            <a:r>
              <a:rPr lang="en-IN" dirty="0">
                <a:solidFill>
                  <a:schemeClr val="accent1"/>
                </a:solidFill>
              </a:rPr>
              <a:t>O</a:t>
            </a:r>
            <a:r>
              <a:rPr lang="en-IN" dirty="0">
                <a:solidFill>
                  <a:schemeClr val="tx1"/>
                </a:solidFill>
              </a:rPr>
              <a:t>” series code are to be used only on the maternal record, never on the record of the newborn.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</a:rPr>
              <a:t>The majority of the code in Chapter 15 have a final character indicating the trimester of pregnancy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33AAB0-07AF-F07B-F628-6818E8C79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8D32-26BB-422B-8EC6-A3710C34F851}" type="datetime1">
              <a:rPr lang="en-IN" smtClean="0"/>
              <a:t>27/12/2024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6802D7-3D86-BACF-BF4D-0FB00893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E37887-A434-C0AE-D954-FFC35913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361" y="0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5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5170D-985B-2FF7-CF64-98303E753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IN" dirty="0">
                <a:solidFill>
                  <a:srgbClr val="00B0F0"/>
                </a:solidFill>
              </a:rPr>
            </a:br>
            <a:r>
              <a:rPr lang="en-IN" dirty="0">
                <a:solidFill>
                  <a:srgbClr val="00B0F0"/>
                </a:solidFill>
              </a:rPr>
              <a:t>Guidelines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6BAA7-63B7-28E3-8A81-AFAAA70E2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1</a:t>
            </a:r>
            <a:r>
              <a:rPr lang="en-IN" sz="1800" baseline="30000" dirty="0">
                <a:solidFill>
                  <a:schemeClr val="tx1"/>
                </a:solidFill>
              </a:rPr>
              <a:t>st</a:t>
            </a:r>
            <a:r>
              <a:rPr lang="en-IN" sz="1800" dirty="0">
                <a:solidFill>
                  <a:schemeClr val="tx1"/>
                </a:solidFill>
              </a:rPr>
              <a:t> trimester –less than 14 weeks 0 days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2</a:t>
            </a:r>
            <a:r>
              <a:rPr lang="en-IN" sz="1800" baseline="30000" dirty="0">
                <a:solidFill>
                  <a:schemeClr val="tx1"/>
                </a:solidFill>
              </a:rPr>
              <a:t>nd</a:t>
            </a:r>
            <a:r>
              <a:rPr lang="en-IN" sz="1800" dirty="0">
                <a:solidFill>
                  <a:schemeClr val="tx1"/>
                </a:solidFill>
              </a:rPr>
              <a:t> trimester- 14 weeks 0 days to less than 28 weeks 0 days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3</a:t>
            </a:r>
            <a:r>
              <a:rPr lang="en-IN" sz="1800" baseline="30000" dirty="0">
                <a:solidFill>
                  <a:schemeClr val="tx1"/>
                </a:solidFill>
              </a:rPr>
              <a:t>rd</a:t>
            </a:r>
            <a:r>
              <a:rPr lang="en-IN" sz="1800" dirty="0">
                <a:solidFill>
                  <a:schemeClr val="tx1"/>
                </a:solidFill>
              </a:rPr>
              <a:t> trimester- 28 weeks 0 days until delivery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If the provider documents gestation at 39 weeks and 6 days the code for 39 weeks of gestation should be assigned, as the patient has not yet reached 40 completed weeks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Pre-existing condition : Pre-existing hypertension and Pre-existing diabetes “</a:t>
            </a:r>
            <a:r>
              <a:rPr lang="en-IN" sz="1800" dirty="0">
                <a:solidFill>
                  <a:schemeClr val="accent1"/>
                </a:solidFill>
              </a:rPr>
              <a:t>O24.0</a:t>
            </a:r>
            <a:r>
              <a:rPr lang="en-IN" sz="1800" dirty="0">
                <a:solidFill>
                  <a:schemeClr val="tx1"/>
                </a:solidFill>
              </a:rPr>
              <a:t>-” . “</a:t>
            </a:r>
            <a:r>
              <a:rPr lang="en-IN" sz="1800" dirty="0">
                <a:solidFill>
                  <a:schemeClr val="accent1"/>
                </a:solidFill>
              </a:rPr>
              <a:t>O10</a:t>
            </a:r>
            <a:r>
              <a:rPr lang="en-IN" sz="1800" dirty="0">
                <a:solidFill>
                  <a:schemeClr val="tx1"/>
                </a:solidFill>
              </a:rPr>
              <a:t>” series code for pre-existing hypertension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62E67-FCF4-67BE-E004-CB8625360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317D-373F-4C55-9797-80D55E8B359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BB90E-1E32-FD7B-E92F-CF817EDC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37887-A434-C0AE-D954-FFC35913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49" y="32192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4249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184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Trebuchet MS</vt:lpstr>
      <vt:lpstr>Wingdings</vt:lpstr>
      <vt:lpstr>Wingdings 3</vt:lpstr>
      <vt:lpstr>Facet</vt:lpstr>
      <vt:lpstr>   Chapters 15  :  Pregnancy, Childbirth and Puerperium (O00 – O9A)</vt:lpstr>
      <vt:lpstr> Guidelines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9</cp:revision>
  <dcterms:created xsi:type="dcterms:W3CDTF">2024-12-27T12:13:06Z</dcterms:created>
  <dcterms:modified xsi:type="dcterms:W3CDTF">2024-12-27T13:04:15Z</dcterms:modified>
</cp:coreProperties>
</file>