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F815E3-DBBA-436F-B6AD-BC976ABC6F25}" type="datetimeFigureOut">
              <a:rPr lang="en-IN" smtClean="0"/>
              <a:t>27/12/2024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473CF4-DCA5-4FBB-B315-DEDAF6DD0C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249228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C4499-3396-4555-8ACD-1720D775F8D8}" type="datetime1">
              <a:rPr lang="en-IN" smtClean="0"/>
              <a:t>27/12/2024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Made By Jistender Singh Lamba (CPC,COC, CIC, CPCO)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7013E-2276-45C0-89EE-2652A36406F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625011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3D9AC-41C1-4196-9E83-C82B5E6CD7C6}" type="datetime1">
              <a:rPr lang="en-IN" smtClean="0"/>
              <a:t>27/12/2024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Made By Jistender Singh Lamba (CPC,COC, CIC, CPCO)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7013E-2276-45C0-89EE-2652A36406F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2778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5A5EB-4758-4315-B59B-6617BF2C4EE9}" type="datetime1">
              <a:rPr lang="en-IN" smtClean="0"/>
              <a:t>27/12/2024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Made By Jistender Singh Lamba (CPC,COC, CIC, CPCO)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7013E-2276-45C0-89EE-2652A36406F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897308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E261D-B009-4143-A6C9-4CD92C9BB5A7}" type="datetime1">
              <a:rPr lang="en-IN" smtClean="0"/>
              <a:t>27/12/2024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Made By Jistender Singh Lamba (CPC,COC, CIC, CPCO)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7013E-2276-45C0-89EE-2652A36406F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512006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D0FA0-A4D1-43B0-AB50-1DB6F2CCF3D7}" type="datetime1">
              <a:rPr lang="en-IN" smtClean="0"/>
              <a:t>27/12/2024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Made By Jistender Singh Lamba (CPC,COC, CIC, CPCO)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7013E-2276-45C0-89EE-2652A36406F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7132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3E731-5858-4533-ABC8-FB8CE6ED88ED}" type="datetime1">
              <a:rPr lang="en-IN" smtClean="0"/>
              <a:t>27/12/2024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Made By Jistender Singh Lamba (CPC,COC, CIC, CPCO)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7013E-2276-45C0-89EE-2652A36406F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870792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F9388-DEC0-4F68-839F-C49F60175B06}" type="datetime1">
              <a:rPr lang="en-IN" smtClean="0"/>
              <a:t>27/12/2024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Made By Jistender Singh Lamba (CPC,COC, CIC, CPCO)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7013E-2276-45C0-89EE-2652A36406F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63781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EBAEE-B0D1-4E44-9AEC-CA2A8608964C}" type="datetime1">
              <a:rPr lang="en-IN" smtClean="0"/>
              <a:t>27/12/2024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Made By Jistender Singh Lamba (CPC,COC, CIC, CPCO)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7013E-2276-45C0-89EE-2652A36406F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32272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F5FB5-1FD3-4AD5-A434-23074D954BFA}" type="datetime1">
              <a:rPr lang="en-IN" smtClean="0"/>
              <a:t>27/12/2024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Made By Jistender Singh Lamba (CPC,COC, CIC, CPCO)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7013E-2276-45C0-89EE-2652A36406F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9715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661C3-A098-452C-A7CD-578440D964B8}" type="datetime1">
              <a:rPr lang="en-IN" smtClean="0"/>
              <a:t>27/12/2024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Made By Jistender Singh Lamba (CPC,COC, CIC, CPCO)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7013E-2276-45C0-89EE-2652A36406F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2384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95993-AA66-4306-91B1-426A421F1A06}" type="datetime1">
              <a:rPr lang="en-IN" smtClean="0"/>
              <a:t>27/12/2024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Made By Jistender Singh Lamba (CPC,COC, CIC, CPCO)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7013E-2276-45C0-89EE-2652A36406F1}" type="slidenum">
              <a:rPr lang="en-IN" smtClean="0"/>
              <a:t>‹#›</a:t>
            </a:fld>
            <a:endParaRPr lang="en-IN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392555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5FE39-81B3-4BF9-A5EF-24A1151EB658}" type="datetime1">
              <a:rPr lang="en-IN" smtClean="0"/>
              <a:t>27/12/2024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Made By Jistender Singh Lamba (CPC,COC, CIC, CPCO)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7013E-2276-45C0-89EE-2652A36406F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073258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DFFC0-6103-44EC-8CA3-E578A61DD635}" type="datetime1">
              <a:rPr lang="en-IN" smtClean="0"/>
              <a:t>27/12/2024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Made By Jistender Singh Lamba (CPC,COC, CIC, CPCO)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7013E-2276-45C0-89EE-2652A36406F1}" type="slidenum">
              <a:rPr lang="en-IN" smtClean="0"/>
              <a:t>‹#›</a:t>
            </a:fld>
            <a:endParaRPr lang="en-IN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216406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363E1-28B0-4936-91BA-FB623532FA64}" type="datetime1">
              <a:rPr lang="en-IN" smtClean="0"/>
              <a:t>27/12/2024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Made By Jistender Singh Lamba (CPC,COC, CIC, CPCO)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7013E-2276-45C0-89EE-2652A36406F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888306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A5C5F-9EEB-4BA1-8FB1-3C85814F6F3B}" type="datetime1">
              <a:rPr lang="en-IN" smtClean="0"/>
              <a:t>27/12/2024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Made By Jistender Singh Lamba (CPC,COC, CIC, CPCO)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7013E-2276-45C0-89EE-2652A36406F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721755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8493D-F0B3-4BE9-ABD0-7553E60DA9C8}" type="datetime1">
              <a:rPr lang="en-IN" smtClean="0"/>
              <a:t>27/12/2024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Made By Jistender Singh Lamba (CPC,COC, CIC, CPCO)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7013E-2276-45C0-89EE-2652A36406F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46643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07A6E3-B966-4F24-9D57-4DAAB6FC5A2E}" type="datetime1">
              <a:rPr lang="en-IN" smtClean="0"/>
              <a:t>27/12/2024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IN"/>
              <a:t>Made By Jistender Singh Lamba (CPC,COC, CIC, CPCO)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0757013E-2276-45C0-89EE-2652A36406F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767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hf sldNum="0" hdr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241D0A-C558-3C29-A30B-131C8EBCDD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097437" cy="1024466"/>
          </a:xfrm>
        </p:spPr>
        <p:txBody>
          <a:bodyPr>
            <a:noAutofit/>
          </a:bodyPr>
          <a:lstStyle/>
          <a:p>
            <a:pPr algn="ctr"/>
            <a:br>
              <a:rPr lang="en" sz="3200" b="1" dirty="0">
                <a:solidFill>
                  <a:srgbClr val="00B0F0"/>
                </a:solidFill>
              </a:rPr>
            </a:br>
            <a:r>
              <a:rPr lang="en" sz="3200" b="1" dirty="0">
                <a:solidFill>
                  <a:srgbClr val="00B0F0"/>
                </a:solidFill>
              </a:rPr>
              <a:t>Chapters 19 </a:t>
            </a:r>
            <a:br>
              <a:rPr lang="en" sz="3200" b="1" dirty="0">
                <a:solidFill>
                  <a:srgbClr val="00B0F0"/>
                </a:solidFill>
              </a:rPr>
            </a:br>
            <a:r>
              <a:rPr lang="en" sz="3200" b="1" dirty="0">
                <a:solidFill>
                  <a:srgbClr val="00B0F0"/>
                </a:solidFill>
              </a:rPr>
              <a:t>Injury, Poisening and certain other consequences of external causes </a:t>
            </a:r>
            <a:br>
              <a:rPr lang="en" sz="3200" b="1" dirty="0">
                <a:solidFill>
                  <a:srgbClr val="00B0F0"/>
                </a:solidFill>
              </a:rPr>
            </a:br>
            <a:r>
              <a:rPr lang="en" sz="3200" b="1" dirty="0">
                <a:solidFill>
                  <a:srgbClr val="00B0F0"/>
                </a:solidFill>
              </a:rPr>
              <a:t>(S00 – T88)</a:t>
            </a:r>
            <a:br>
              <a:rPr lang="en-IN" sz="3200" b="1" dirty="0">
                <a:solidFill>
                  <a:srgbClr val="00B0F0"/>
                </a:solidFill>
              </a:rPr>
            </a:br>
            <a:endParaRPr lang="en-IN" sz="3200" b="1" dirty="0">
              <a:solidFill>
                <a:srgbClr val="00B0F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A2E7B0-6BBF-DF8C-431B-DEAD00DB16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27631" y="3157203"/>
            <a:ext cx="7646371" cy="1990529"/>
          </a:xfrm>
        </p:spPr>
        <p:txBody>
          <a:bodyPr>
            <a:noAutofit/>
          </a:bodyPr>
          <a:lstStyle/>
          <a:p>
            <a:pPr algn="l"/>
            <a:r>
              <a:rPr lang="en-IN" dirty="0">
                <a:solidFill>
                  <a:schemeClr val="tx1"/>
                </a:solidFill>
              </a:rPr>
              <a:t>Burn: Burn codes thermal burns, that comes from a heat source, such as fire or hot appliance.</a:t>
            </a:r>
          </a:p>
          <a:p>
            <a:pPr algn="l"/>
            <a:r>
              <a:rPr lang="en-IN" dirty="0">
                <a:solidFill>
                  <a:schemeClr val="tx1"/>
                </a:solidFill>
              </a:rPr>
              <a:t>Corrosion burn: Due to chemicals </a:t>
            </a:r>
          </a:p>
          <a:p>
            <a:pPr algn="l"/>
            <a:r>
              <a:rPr lang="en-IN" dirty="0">
                <a:solidFill>
                  <a:schemeClr val="tx1"/>
                </a:solidFill>
              </a:rPr>
              <a:t>We have three degree in burn. If epidermis is involved, we code first degree. If dermis is involved we code second degree. If hypodermis is involved we code third degree.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47B8EB-3519-924F-BE77-F2E1F11144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AF4E3-6A91-40B8-A4B0-DB07A7E39A3A}" type="datetime1">
              <a:rPr lang="en-IN" smtClean="0"/>
              <a:t>27/12/2024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DF0963-4610-83AA-1FC8-170DD5BCAF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Made By Jitender Singh Lamba (CPC,COC, CIC, CPCO)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BE37887-A434-C0AE-D954-FFC359131A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2290" y="-48309"/>
            <a:ext cx="882397" cy="92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9946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682175-F495-1185-7D03-280BBD846C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IN" dirty="0">
                <a:solidFill>
                  <a:srgbClr val="00B0F0"/>
                </a:solidFill>
              </a:rPr>
            </a:br>
            <a:r>
              <a:rPr lang="en-IN" dirty="0">
                <a:solidFill>
                  <a:srgbClr val="00B0F0"/>
                </a:solidFill>
              </a:rPr>
              <a:t>Guidelines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E47AC4-DCBE-2626-11FD-3957316979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IN" sz="1800" dirty="0">
                <a:solidFill>
                  <a:schemeClr val="tx1"/>
                </a:solidFill>
              </a:rPr>
              <a:t>Always code higher degree first.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N" sz="1800" dirty="0">
                <a:solidFill>
                  <a:schemeClr val="tx1"/>
                </a:solidFill>
              </a:rPr>
              <a:t>First we identify the site for e.g. chest, face, extremities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N" sz="1800" dirty="0">
                <a:solidFill>
                  <a:schemeClr val="tx1"/>
                </a:solidFill>
              </a:rPr>
              <a:t>Second we code severity, third degree, second degree, and first degree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N" sz="1800" dirty="0">
                <a:solidFill>
                  <a:schemeClr val="tx1"/>
                </a:solidFill>
              </a:rPr>
              <a:t>TBSA (Total Body Surface Area) for e.g. abdomen 5%, face 2%, extremity 5% = 12%. Assign the accordingly.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N" sz="1800" dirty="0">
                <a:solidFill>
                  <a:schemeClr val="tx1"/>
                </a:solidFill>
              </a:rPr>
              <a:t>Cause: Place of occurrence and Activity </a:t>
            </a:r>
          </a:p>
          <a:p>
            <a:pPr marL="0" indent="0">
              <a:buNone/>
            </a:pPr>
            <a:endParaRPr lang="en-IN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IN" sz="1800" dirty="0">
                <a:solidFill>
                  <a:schemeClr val="tx1"/>
                </a:solidFill>
              </a:rPr>
              <a:t>Non healing burns are coded as acute burns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C6CF41-1E63-B04F-ABC1-CA65AB5B7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BB653-3465-4D62-9265-7655C0DC5880}" type="datetime1">
              <a:rPr lang="en-IN" smtClean="0"/>
              <a:t>27/12/2024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BD99D4-C963-3D68-84D4-3716D9FBE3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Made By Jistender Singh Lamba (CPC,COC, CIC, CPCO)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BE37887-A434-C0AE-D954-FFC359131A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1217" y="32192"/>
            <a:ext cx="882397" cy="92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145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8C063-C13B-90E1-AB61-3672B35F5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IN" dirty="0">
                <a:solidFill>
                  <a:srgbClr val="00B0F0"/>
                </a:solidFill>
              </a:rPr>
            </a:br>
            <a:r>
              <a:rPr lang="en-IN" dirty="0">
                <a:solidFill>
                  <a:srgbClr val="00B0F0"/>
                </a:solidFill>
              </a:rPr>
              <a:t>Poisoning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7678A1-3BD3-2608-86FD-EC7BED93A6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1800" b="0" i="0" u="none" strike="noStrike" baseline="0" dirty="0">
                <a:solidFill>
                  <a:schemeClr val="tx1"/>
                </a:solidFill>
              </a:rPr>
              <a:t>These four are example of poisoning</a:t>
            </a:r>
          </a:p>
          <a:p>
            <a:pPr marL="0" indent="0" algn="ctr">
              <a:buNone/>
            </a:pPr>
            <a:endParaRPr lang="en-IN" sz="1800" b="0" i="0" u="none" strike="noStrike" baseline="0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b="0" i="0" u="none" strike="noStrike" baseline="0" dirty="0">
                <a:solidFill>
                  <a:schemeClr val="tx1"/>
                </a:solidFill>
              </a:rPr>
              <a:t>Error was made in drug prescription.</a:t>
            </a:r>
            <a:endParaRPr lang="en-US" sz="1800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b="0" i="0" u="none" strike="noStrike" baseline="0" dirty="0">
                <a:solidFill>
                  <a:schemeClr val="tx1"/>
                </a:solidFill>
              </a:rPr>
              <a:t>Overdose of a drug intentionally taken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b="0" i="0" u="none" strike="noStrike" baseline="0" dirty="0">
                <a:solidFill>
                  <a:schemeClr val="tx1"/>
                </a:solidFill>
              </a:rPr>
              <a:t>Nonprescribed drug taken with correctly prescribed and properly administered drug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b="0" i="0" u="none" strike="noStrike" baseline="0" dirty="0">
                <a:solidFill>
                  <a:schemeClr val="tx1"/>
                </a:solidFill>
              </a:rPr>
              <a:t>Interaction of drug(s) and alcohol </a:t>
            </a:r>
          </a:p>
          <a:p>
            <a:pPr marL="0" indent="0">
              <a:buNone/>
            </a:pPr>
            <a:endParaRPr lang="en-US" sz="1800" b="0" i="0" u="none" strike="noStrike" baseline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800" b="0" i="0" u="none" strike="noStrike" baseline="0">
                <a:solidFill>
                  <a:schemeClr val="tx1"/>
                </a:solidFill>
              </a:rPr>
              <a:t>Underdosing </a:t>
            </a:r>
            <a:r>
              <a:rPr lang="en-US" sz="1800" b="0" i="0" u="none" strike="noStrike" baseline="0" dirty="0">
                <a:solidFill>
                  <a:schemeClr val="tx1"/>
                </a:solidFill>
              </a:rPr>
              <a:t>and Adverse effect not covered unde</a:t>
            </a:r>
            <a:r>
              <a:rPr lang="en-US" sz="1800" dirty="0">
                <a:solidFill>
                  <a:schemeClr val="tx1"/>
                </a:solidFill>
              </a:rPr>
              <a:t>r poisoning</a:t>
            </a:r>
            <a:endParaRPr lang="en-US" sz="1800" b="0" i="0" u="none" strike="noStrike" baseline="0" dirty="0">
              <a:solidFill>
                <a:schemeClr val="tx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309419-1FBB-6CDD-F092-083377C2B1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6D673-0211-4A9D-9ADF-FA6567D7D6F4}" type="datetime1">
              <a:rPr lang="en-IN" smtClean="0"/>
              <a:t>27/12/2024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B1E07D-FE4A-F810-0DF1-48392E5C7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Made By Jistender Singh Lamba (CPC,COC, CIC, CPCO)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BE37887-A434-C0AE-D954-FFC359131A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8921" y="147286"/>
            <a:ext cx="882397" cy="92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586021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23</TotalTime>
  <Words>255</Words>
  <Application>Microsoft Office PowerPoint</Application>
  <PresentationFormat>Widescreen</PresentationFormat>
  <Paragraphs>27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Calibri</vt:lpstr>
      <vt:lpstr>Trebuchet MS</vt:lpstr>
      <vt:lpstr>Wingdings</vt:lpstr>
      <vt:lpstr>Wingdings 3</vt:lpstr>
      <vt:lpstr>Facet</vt:lpstr>
      <vt:lpstr> Chapters 19  Injury, Poisening and certain other consequences of external causes  (S00 – T88) </vt:lpstr>
      <vt:lpstr> Guidelines</vt:lpstr>
      <vt:lpstr> Poisoning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Jitender Singh</dc:creator>
  <cp:lastModifiedBy>Jitender Singh</cp:lastModifiedBy>
  <cp:revision>11</cp:revision>
  <dcterms:created xsi:type="dcterms:W3CDTF">2024-12-27T12:30:33Z</dcterms:created>
  <dcterms:modified xsi:type="dcterms:W3CDTF">2024-12-27T13:05:15Z</dcterms:modified>
</cp:coreProperties>
</file>