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D60CA9-BD0F-4E39-9DC8-8D91347A4F10}" type="datetimeFigureOut">
              <a:rPr lang="en-IN" smtClean="0"/>
              <a:t>26/12/2024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8846EC-74D3-4792-AB86-3BA925A26685}" type="slidenum">
              <a:rPr lang="en-IN" smtClean="0"/>
              <a:t>‹#›</a:t>
            </a:fld>
            <a:endParaRPr lang="en-IN"/>
          </a:p>
        </p:txBody>
      </p:sp>
    </p:spTree>
    <p:extLst>
      <p:ext uri="{BB962C8B-B14F-4D97-AF65-F5344CB8AC3E}">
        <p14:creationId xmlns:p14="http://schemas.microsoft.com/office/powerpoint/2010/main" val="2298461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143AC0-A9B3-4B4D-8FE7-78538D96A829}" type="datetime1">
              <a:rPr lang="en-IN" smtClean="0"/>
              <a:t>26/12/2024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1245538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C13DE-C5B8-4EAF-BD7D-500C98062DCF}" type="datetime1">
              <a:rPr lang="en-IN" smtClean="0"/>
              <a:t>26/12/2024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3678178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0057B0-C9B2-45EA-82C0-189FA6709983}" type="datetime1">
              <a:rPr lang="en-IN" smtClean="0"/>
              <a:t>26/12/2024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2052990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8B320A-40FF-469A-B574-C41968EF96B0}" type="datetime1">
              <a:rPr lang="en-IN" smtClean="0"/>
              <a:t>26/12/2024</a:t>
            </a:fld>
            <a:endParaRPr lang="en-IN"/>
          </a:p>
        </p:txBody>
      </p:sp>
      <p:sp>
        <p:nvSpPr>
          <p:cNvPr id="6" name="Footer Placeholder 5"/>
          <p:cNvSpPr>
            <a:spLocks noGrp="1"/>
          </p:cNvSpPr>
          <p:nvPr>
            <p:ph type="ftr" sz="quarter" idx="11"/>
          </p:nvPr>
        </p:nvSpPr>
        <p:spPr/>
        <p:txBody>
          <a:bodyPr/>
          <a:lstStyle/>
          <a:p>
            <a:r>
              <a:rPr lang="en-US"/>
              <a:t>Made By Jitender Singh Lamba</a:t>
            </a:r>
            <a:endParaRPr lang="en-IN"/>
          </a:p>
        </p:txBody>
      </p:sp>
      <p:sp>
        <p:nvSpPr>
          <p:cNvPr id="7" name="Slide Number Placeholder 6"/>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2152879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F72A74-9325-4A41-A472-8EB237FB3F7D}" type="datetime1">
              <a:rPr lang="en-IN" smtClean="0"/>
              <a:t>26/12/2024</a:t>
            </a:fld>
            <a:endParaRPr lang="en-IN"/>
          </a:p>
        </p:txBody>
      </p:sp>
      <p:sp>
        <p:nvSpPr>
          <p:cNvPr id="8" name="Footer Placeholder 7"/>
          <p:cNvSpPr>
            <a:spLocks noGrp="1"/>
          </p:cNvSpPr>
          <p:nvPr>
            <p:ph type="ftr" sz="quarter" idx="11"/>
          </p:nvPr>
        </p:nvSpPr>
        <p:spPr/>
        <p:txBody>
          <a:bodyPr/>
          <a:lstStyle/>
          <a:p>
            <a:r>
              <a:rPr lang="en-US"/>
              <a:t>Made By Jitender Singh Lamba</a:t>
            </a:r>
            <a:endParaRPr lang="en-IN"/>
          </a:p>
        </p:txBody>
      </p:sp>
      <p:sp>
        <p:nvSpPr>
          <p:cNvPr id="9" name="Slide Number Placeholder 8"/>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247161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DC0F3B0-1EE5-4BF9-B6E9-F48F46B3FADC}" type="datetime1">
              <a:rPr lang="en-IN" smtClean="0"/>
              <a:t>26/12/2024</a:t>
            </a:fld>
            <a:endParaRPr lang="en-IN"/>
          </a:p>
        </p:txBody>
      </p:sp>
      <p:sp>
        <p:nvSpPr>
          <p:cNvPr id="4" name="Footer Placeholder 3"/>
          <p:cNvSpPr>
            <a:spLocks noGrp="1"/>
          </p:cNvSpPr>
          <p:nvPr>
            <p:ph type="ftr" sz="quarter" idx="11"/>
          </p:nvPr>
        </p:nvSpPr>
        <p:spPr/>
        <p:txBody>
          <a:bodyPr/>
          <a:lstStyle/>
          <a:p>
            <a:r>
              <a:rPr lang="en-US"/>
              <a:t>Made By Jitender Singh Lamba</a:t>
            </a:r>
            <a:endParaRPr lang="en-IN"/>
          </a:p>
        </p:txBody>
      </p:sp>
      <p:sp>
        <p:nvSpPr>
          <p:cNvPr id="5" name="Slide Number Placeholder 4"/>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3128683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5FE8EC-F54F-472C-8502-0BB2512FD489}" type="datetime1">
              <a:rPr lang="en-IN" smtClean="0"/>
              <a:t>26/12/2024</a:t>
            </a:fld>
            <a:endParaRPr lang="en-IN"/>
          </a:p>
        </p:txBody>
      </p:sp>
      <p:sp>
        <p:nvSpPr>
          <p:cNvPr id="3" name="Footer Placeholder 2"/>
          <p:cNvSpPr>
            <a:spLocks noGrp="1"/>
          </p:cNvSpPr>
          <p:nvPr>
            <p:ph type="ftr" sz="quarter" idx="11"/>
          </p:nvPr>
        </p:nvSpPr>
        <p:spPr/>
        <p:txBody>
          <a:bodyPr/>
          <a:lstStyle/>
          <a:p>
            <a:r>
              <a:rPr lang="en-US"/>
              <a:t>Made By Jitender Singh Lamba</a:t>
            </a:r>
            <a:endParaRPr lang="en-IN"/>
          </a:p>
        </p:txBody>
      </p:sp>
      <p:sp>
        <p:nvSpPr>
          <p:cNvPr id="4" name="Slide Number Placeholder 3"/>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358830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51C0A8-A761-4638-9801-169A0B515DD1}" type="datetime1">
              <a:rPr lang="en-IN" smtClean="0"/>
              <a:t>26/12/2024</a:t>
            </a:fld>
            <a:endParaRPr lang="en-IN"/>
          </a:p>
        </p:txBody>
      </p:sp>
      <p:sp>
        <p:nvSpPr>
          <p:cNvPr id="6" name="Footer Placeholder 5"/>
          <p:cNvSpPr>
            <a:spLocks noGrp="1"/>
          </p:cNvSpPr>
          <p:nvPr>
            <p:ph type="ftr" sz="quarter" idx="11"/>
          </p:nvPr>
        </p:nvSpPr>
        <p:spPr/>
        <p:txBody>
          <a:bodyPr/>
          <a:lstStyle/>
          <a:p>
            <a:r>
              <a:rPr lang="en-US"/>
              <a:t>Made By Jitender Singh Lamba</a:t>
            </a:r>
            <a:endParaRPr lang="en-IN"/>
          </a:p>
        </p:txBody>
      </p:sp>
      <p:sp>
        <p:nvSpPr>
          <p:cNvPr id="7" name="Slide Number Placeholder 6"/>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1101659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53F1F8-0A7B-4D4D-BD8B-4CBD4E04F960}" type="datetime1">
              <a:rPr lang="en-IN" smtClean="0"/>
              <a:t>26/12/2024</a:t>
            </a:fld>
            <a:endParaRPr lang="en-IN"/>
          </a:p>
        </p:txBody>
      </p:sp>
      <p:sp>
        <p:nvSpPr>
          <p:cNvPr id="6" name="Footer Placeholder 5"/>
          <p:cNvSpPr>
            <a:spLocks noGrp="1"/>
          </p:cNvSpPr>
          <p:nvPr>
            <p:ph type="ftr" sz="quarter" idx="11"/>
          </p:nvPr>
        </p:nvSpPr>
        <p:spPr/>
        <p:txBody>
          <a:bodyPr/>
          <a:lstStyle/>
          <a:p>
            <a:r>
              <a:rPr lang="en-US"/>
              <a:t>Made By Jitender Singh Lamba</a:t>
            </a:r>
            <a:endParaRPr lang="en-IN"/>
          </a:p>
        </p:txBody>
      </p:sp>
      <p:sp>
        <p:nvSpPr>
          <p:cNvPr id="7" name="Slide Number Placeholder 6"/>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2095381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D1D10E-51C9-4FCB-ADEB-67EB51F969E9}" type="datetime1">
              <a:rPr lang="en-IN" smtClean="0"/>
              <a:t>26/12/2024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1182300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AEA16A-40FD-4DA7-8D43-860476411D7D}" type="datetime1">
              <a:rPr lang="en-IN" smtClean="0"/>
              <a:t>26/12/2024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AEDB4B24-B967-40D9-9884-DEC4EC48D787}"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53492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C513B2-FD0B-4194-8BDF-FD665831BCB1}" type="datetime1">
              <a:rPr lang="en-IN" smtClean="0"/>
              <a:t>26/12/2024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1843730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E5A78F-8B78-45A7-A4C4-6216D8CD7762}" type="datetime1">
              <a:rPr lang="en-IN" smtClean="0"/>
              <a:t>26/12/2024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AEDB4B24-B967-40D9-9884-DEC4EC48D787}"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83602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7C7D02-BA32-4C00-962F-626480A35CBF}" type="datetime1">
              <a:rPr lang="en-IN" smtClean="0"/>
              <a:t>26/12/2024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1185237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6575FF-CF59-473B-B26A-8BD1B1B88EFB}" type="datetime1">
              <a:rPr lang="en-IN" smtClean="0"/>
              <a:t>26/12/2024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2353337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21C19F-0440-4776-9ED6-E25344AD960D}" type="datetime1">
              <a:rPr lang="en-IN" smtClean="0"/>
              <a:t>26/12/2024</a:t>
            </a:fld>
            <a:endParaRPr lang="en-IN"/>
          </a:p>
        </p:txBody>
      </p:sp>
      <p:sp>
        <p:nvSpPr>
          <p:cNvPr id="5" name="Footer Placeholder 4"/>
          <p:cNvSpPr>
            <a:spLocks noGrp="1"/>
          </p:cNvSpPr>
          <p:nvPr>
            <p:ph type="ftr" sz="quarter" idx="11"/>
          </p:nvPr>
        </p:nvSpPr>
        <p:spPr/>
        <p:txBody>
          <a:bodyPr/>
          <a:lstStyle/>
          <a:p>
            <a:r>
              <a:rPr lang="en-US"/>
              <a:t>Made By Jitender Singh Lamba</a:t>
            </a:r>
            <a:endParaRPr lang="en-IN"/>
          </a:p>
        </p:txBody>
      </p:sp>
      <p:sp>
        <p:nvSpPr>
          <p:cNvPr id="6" name="Slide Number Placeholder 5"/>
          <p:cNvSpPr>
            <a:spLocks noGrp="1"/>
          </p:cNvSpPr>
          <p:nvPr>
            <p:ph type="sldNum" sz="quarter" idx="12"/>
          </p:nvPr>
        </p:nvSpPr>
        <p:spPr/>
        <p:txBody>
          <a:bodyPr/>
          <a:lstStyle/>
          <a:p>
            <a:fld id="{AEDB4B24-B967-40D9-9884-DEC4EC48D787}" type="slidenum">
              <a:rPr lang="en-IN" smtClean="0"/>
              <a:t>‹#›</a:t>
            </a:fld>
            <a:endParaRPr lang="en-IN"/>
          </a:p>
        </p:txBody>
      </p:sp>
    </p:spTree>
    <p:extLst>
      <p:ext uri="{BB962C8B-B14F-4D97-AF65-F5344CB8AC3E}">
        <p14:creationId xmlns:p14="http://schemas.microsoft.com/office/powerpoint/2010/main" val="840718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404E64B-176D-4530-BC77-FA2D337801E1}" type="datetime1">
              <a:rPr lang="en-IN" smtClean="0"/>
              <a:t>26/12/2024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Made By Jitender Singh Lamba</a:t>
            </a:r>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DB4B24-B967-40D9-9884-DEC4EC48D787}" type="slidenum">
              <a:rPr lang="en-IN" smtClean="0"/>
              <a:t>‹#›</a:t>
            </a:fld>
            <a:endParaRPr lang="en-IN"/>
          </a:p>
        </p:txBody>
      </p:sp>
    </p:spTree>
    <p:extLst>
      <p:ext uri="{BB962C8B-B14F-4D97-AF65-F5344CB8AC3E}">
        <p14:creationId xmlns:p14="http://schemas.microsoft.com/office/powerpoint/2010/main" val="4232607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AF89-0B21-E512-950B-43C605E051C6}"/>
              </a:ext>
            </a:extLst>
          </p:cNvPr>
          <p:cNvSpPr>
            <a:spLocks noGrp="1"/>
          </p:cNvSpPr>
          <p:nvPr>
            <p:ph type="ctrTitle"/>
          </p:nvPr>
        </p:nvSpPr>
        <p:spPr/>
        <p:txBody>
          <a:bodyPr>
            <a:normAutofit fontScale="90000"/>
          </a:bodyPr>
          <a:lstStyle/>
          <a:p>
            <a:pPr algn="ctr"/>
            <a:r>
              <a:rPr lang="en-IN" sz="4000" dirty="0">
                <a:solidFill>
                  <a:srgbClr val="00B0F0"/>
                </a:solidFill>
              </a:rPr>
              <a:t>Chapter-1</a:t>
            </a:r>
            <a:br>
              <a:rPr lang="en-IN" sz="4000" dirty="0">
                <a:solidFill>
                  <a:srgbClr val="00B0F0"/>
                </a:solidFill>
              </a:rPr>
            </a:br>
            <a:r>
              <a:rPr lang="en-IN" sz="4000" dirty="0">
                <a:solidFill>
                  <a:srgbClr val="00B0F0"/>
                </a:solidFill>
              </a:rPr>
              <a:t>Certain Infectious and Parasitic Diseases (A00-B99), U07.1, U09.9</a:t>
            </a:r>
          </a:p>
        </p:txBody>
      </p:sp>
      <p:sp>
        <p:nvSpPr>
          <p:cNvPr id="3" name="Subtitle 2">
            <a:extLst>
              <a:ext uri="{FF2B5EF4-FFF2-40B4-BE49-F238E27FC236}">
                <a16:creationId xmlns:a16="http://schemas.microsoft.com/office/drawing/2014/main" id="{D3B76EE5-69E8-BF9E-DF0C-D594CBA69763}"/>
              </a:ext>
            </a:extLst>
          </p:cNvPr>
          <p:cNvSpPr>
            <a:spLocks noGrp="1"/>
          </p:cNvSpPr>
          <p:nvPr>
            <p:ph type="subTitle" idx="1"/>
          </p:nvPr>
        </p:nvSpPr>
        <p:spPr>
          <a:xfrm>
            <a:off x="1243584" y="3602038"/>
            <a:ext cx="9424416" cy="2487866"/>
          </a:xfrm>
        </p:spPr>
        <p:txBody>
          <a:bodyPr>
            <a:normAutofit/>
          </a:bodyPr>
          <a:lstStyle/>
          <a:p>
            <a:pPr marL="685800" indent="-685800" algn="l">
              <a:buFont typeface="Wingdings" panose="05000000000000000000" pitchFamily="2" charset="2"/>
              <a:buChar char="Ø"/>
            </a:pPr>
            <a:endParaRPr lang="en-IN" sz="1800" dirty="0"/>
          </a:p>
          <a:p>
            <a:pPr marL="685800" indent="-685800" algn="l">
              <a:buFont typeface="Wingdings" panose="05000000000000000000" pitchFamily="2" charset="2"/>
              <a:buChar char="Ø"/>
            </a:pPr>
            <a:endParaRPr lang="en-IN" dirty="0"/>
          </a:p>
          <a:p>
            <a:pPr marL="685800" indent="-685800" algn="l">
              <a:buFont typeface="Wingdings" panose="05000000000000000000" pitchFamily="2" charset="2"/>
              <a:buChar char="Ø"/>
            </a:pPr>
            <a:r>
              <a:rPr lang="en-IN" sz="1800" dirty="0">
                <a:solidFill>
                  <a:schemeClr val="tx1"/>
                </a:solidFill>
              </a:rPr>
              <a:t>HIV: Codes only confirmed cases, when sign and symptoms are present :  </a:t>
            </a:r>
            <a:r>
              <a:rPr lang="en-IN" sz="1800" dirty="0">
                <a:solidFill>
                  <a:schemeClr val="accent2"/>
                </a:solidFill>
              </a:rPr>
              <a:t>B20</a:t>
            </a:r>
          </a:p>
          <a:p>
            <a:pPr marL="685800" indent="-685800" algn="l">
              <a:buFont typeface="Wingdings" panose="05000000000000000000" pitchFamily="2" charset="2"/>
              <a:buChar char="Ø"/>
            </a:pPr>
            <a:r>
              <a:rPr lang="en-IN" sz="1800" dirty="0">
                <a:solidFill>
                  <a:schemeClr val="tx1"/>
                </a:solidFill>
              </a:rPr>
              <a:t>Asymptomatic human immunodeficiency virus coded as </a:t>
            </a:r>
            <a:r>
              <a:rPr lang="en-IN" sz="1800" dirty="0">
                <a:solidFill>
                  <a:schemeClr val="accent2"/>
                </a:solidFill>
              </a:rPr>
              <a:t>Z21</a:t>
            </a:r>
            <a:r>
              <a:rPr lang="en-IN" sz="1800" dirty="0">
                <a:solidFill>
                  <a:schemeClr val="tx1"/>
                </a:solidFill>
              </a:rPr>
              <a:t>. </a:t>
            </a:r>
            <a:r>
              <a:rPr lang="en-IN" dirty="0">
                <a:solidFill>
                  <a:schemeClr val="tx1"/>
                </a:solidFill>
              </a:rPr>
              <a:t>IN this condition</a:t>
            </a:r>
          </a:p>
          <a:p>
            <a:pPr algn="l"/>
            <a:r>
              <a:rPr lang="en-IN" sz="1800" dirty="0">
                <a:solidFill>
                  <a:schemeClr val="tx1"/>
                </a:solidFill>
              </a:rPr>
              <a:t>	    Sign and symptoms are not present</a:t>
            </a:r>
            <a:r>
              <a:rPr lang="en-IN" dirty="0">
                <a:solidFill>
                  <a:schemeClr val="tx1"/>
                </a:solidFill>
              </a:rPr>
              <a:t>.</a:t>
            </a:r>
            <a:endParaRPr lang="en-IN" sz="1800" dirty="0">
              <a:solidFill>
                <a:schemeClr val="tx1"/>
              </a:solidFill>
            </a:endParaRPr>
          </a:p>
          <a:p>
            <a:pPr marL="685800" indent="-685800" algn="l">
              <a:buFont typeface="Wingdings" panose="05000000000000000000" pitchFamily="2" charset="2"/>
              <a:buChar char="Ø"/>
            </a:pPr>
            <a:r>
              <a:rPr lang="en-IN" sz="1800" dirty="0">
                <a:solidFill>
                  <a:schemeClr val="tx1"/>
                </a:solidFill>
              </a:rPr>
              <a:t>HIV Infection in Pregnancy </a:t>
            </a:r>
            <a:r>
              <a:rPr lang="en-IN" sz="1800" dirty="0">
                <a:solidFill>
                  <a:schemeClr val="accent2"/>
                </a:solidFill>
              </a:rPr>
              <a:t>O98.7</a:t>
            </a:r>
          </a:p>
          <a:p>
            <a:pPr algn="l"/>
            <a:endParaRPr lang="en-IN" dirty="0"/>
          </a:p>
        </p:txBody>
      </p:sp>
      <p:sp>
        <p:nvSpPr>
          <p:cNvPr id="4" name="Date Placeholder 3">
            <a:extLst>
              <a:ext uri="{FF2B5EF4-FFF2-40B4-BE49-F238E27FC236}">
                <a16:creationId xmlns:a16="http://schemas.microsoft.com/office/drawing/2014/main" id="{F1221FDB-A58D-02ED-480E-182E40F8D9F1}"/>
              </a:ext>
            </a:extLst>
          </p:cNvPr>
          <p:cNvSpPr>
            <a:spLocks noGrp="1"/>
          </p:cNvSpPr>
          <p:nvPr>
            <p:ph type="dt" sz="half" idx="10"/>
          </p:nvPr>
        </p:nvSpPr>
        <p:spPr/>
        <p:txBody>
          <a:bodyPr/>
          <a:lstStyle/>
          <a:p>
            <a:fld id="{E8CE63C6-B370-47BD-8EFB-B2C4ED16922F}" type="datetime1">
              <a:rPr lang="en-IN" smtClean="0"/>
              <a:t>26/12/2024</a:t>
            </a:fld>
            <a:endParaRPr lang="en-IN"/>
          </a:p>
        </p:txBody>
      </p:sp>
      <p:sp>
        <p:nvSpPr>
          <p:cNvPr id="5" name="Footer Placeholder 4">
            <a:extLst>
              <a:ext uri="{FF2B5EF4-FFF2-40B4-BE49-F238E27FC236}">
                <a16:creationId xmlns:a16="http://schemas.microsoft.com/office/drawing/2014/main" id="{B9C244F2-FD00-C486-BE9F-FCECB7FF4C53}"/>
              </a:ext>
            </a:extLst>
          </p:cNvPr>
          <p:cNvSpPr>
            <a:spLocks noGrp="1"/>
          </p:cNvSpPr>
          <p:nvPr>
            <p:ph type="ftr" sz="quarter" idx="11"/>
          </p:nvPr>
        </p:nvSpPr>
        <p:spPr/>
        <p:txBody>
          <a:bodyPr/>
          <a:lstStyle/>
          <a:p>
            <a:r>
              <a:rPr lang="en-US"/>
              <a:t>Made By Jitender Singh Lamba</a:t>
            </a:r>
            <a:endParaRPr lang="en-IN"/>
          </a:p>
        </p:txBody>
      </p:sp>
      <p:pic>
        <p:nvPicPr>
          <p:cNvPr id="6" name="Picture 5">
            <a:extLst>
              <a:ext uri="{FF2B5EF4-FFF2-40B4-BE49-F238E27FC236}">
                <a16:creationId xmlns:a16="http://schemas.microsoft.com/office/drawing/2014/main" id="{8A0A5EAA-EC90-815E-53F9-333A3D7357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3731" y="260244"/>
            <a:ext cx="882397" cy="924628"/>
          </a:xfrm>
          <a:prstGeom prst="rect">
            <a:avLst/>
          </a:prstGeom>
        </p:spPr>
      </p:pic>
    </p:spTree>
    <p:extLst>
      <p:ext uri="{BB962C8B-B14F-4D97-AF65-F5344CB8AC3E}">
        <p14:creationId xmlns:p14="http://schemas.microsoft.com/office/powerpoint/2010/main" val="2017496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01647-FAA0-C527-954D-F91EB6DA35F3}"/>
              </a:ext>
            </a:extLst>
          </p:cNvPr>
          <p:cNvSpPr>
            <a:spLocks noGrp="1"/>
          </p:cNvSpPr>
          <p:nvPr>
            <p:ph type="title"/>
          </p:nvPr>
        </p:nvSpPr>
        <p:spPr/>
        <p:txBody>
          <a:bodyPr>
            <a:normAutofit fontScale="90000"/>
          </a:bodyPr>
          <a:lstStyle/>
          <a:p>
            <a:pPr algn="ctr"/>
            <a:br>
              <a:rPr kumimoji="0" lang="en-US" altLang="en-US" sz="4400" b="0" i="0" u="none" strike="noStrike" cap="none" normalizeH="0" baseline="0" dirty="0">
                <a:ln>
                  <a:noFill/>
                </a:ln>
                <a:solidFill>
                  <a:srgbClr val="00B0F0"/>
                </a:solidFill>
                <a:effectLst/>
                <a:latin typeface="Times New Roman" panose="02020603050405020304" pitchFamily="18" charset="0"/>
                <a:cs typeface="Times New Roman" panose="02020603050405020304" pitchFamily="18" charset="0"/>
              </a:rPr>
            </a:br>
            <a:r>
              <a:rPr kumimoji="0" lang="en-US" altLang="en-US" sz="4400" b="0" i="0" u="none" strike="noStrike" cap="none" normalizeH="0" baseline="0" dirty="0">
                <a:ln>
                  <a:noFill/>
                </a:ln>
                <a:solidFill>
                  <a:srgbClr val="00B0F0"/>
                </a:solidFill>
                <a:effectLst/>
                <a:latin typeface="Times New Roman" panose="02020603050405020304" pitchFamily="18" charset="0"/>
                <a:cs typeface="Times New Roman" panose="02020603050405020304" pitchFamily="18" charset="0"/>
              </a:rPr>
              <a:t>Sepsis</a:t>
            </a:r>
            <a:br>
              <a:rPr kumimoji="0" lang="en-US" altLang="en-US" sz="4400" b="0" i="0" u="none" strike="noStrike" cap="none" normalizeH="0" baseline="0" dirty="0">
                <a:ln>
                  <a:noFill/>
                </a:ln>
                <a:solidFill>
                  <a:srgbClr val="00B0F0"/>
                </a:solidFill>
                <a:effectLst/>
                <a:latin typeface="Times New Roman" panose="02020603050405020304" pitchFamily="18" charset="0"/>
                <a:cs typeface="Times New Roman" panose="02020603050405020304" pitchFamily="18" charset="0"/>
              </a:rPr>
            </a:br>
            <a:endParaRPr lang="en-IN" dirty="0">
              <a:solidFill>
                <a:srgbClr val="00B0F0"/>
              </a:solidFill>
            </a:endParaRPr>
          </a:p>
        </p:txBody>
      </p:sp>
      <p:sp>
        <p:nvSpPr>
          <p:cNvPr id="3" name="Content Placeholder 2">
            <a:extLst>
              <a:ext uri="{FF2B5EF4-FFF2-40B4-BE49-F238E27FC236}">
                <a16:creationId xmlns:a16="http://schemas.microsoft.com/office/drawing/2014/main" id="{845C2508-DBD8-FF5E-2F6E-2882168BAB07}"/>
              </a:ext>
            </a:extLst>
          </p:cNvPr>
          <p:cNvSpPr>
            <a:spLocks noGrp="1"/>
          </p:cNvSpPr>
          <p:nvPr>
            <p:ph idx="1"/>
          </p:nvPr>
        </p:nvSpPr>
        <p:spPr/>
        <p:txBody>
          <a:bodyPr/>
          <a:lstStyle/>
          <a:p>
            <a:pPr>
              <a:buFont typeface="Wingdings" panose="05000000000000000000" pitchFamily="2" charset="2"/>
              <a:buChar char="Ø"/>
            </a:pP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First, we identify the Infection like Hepatitis A, Influenza, Covid</a:t>
            </a:r>
          </a:p>
          <a:p>
            <a:pPr>
              <a:buFont typeface="Wingdings" panose="05000000000000000000" pitchFamily="2" charset="2"/>
              <a:buChar char="Ø"/>
            </a:pPr>
            <a:r>
              <a:rPr lang="en-US" sz="1800" i="0" u="none" strike="noStrike" baseline="0" dirty="0">
                <a:solidFill>
                  <a:schemeClr val="tx1"/>
                </a:solidFill>
                <a:latin typeface="Times New Roman" panose="02020603050405020304" pitchFamily="18" charset="0"/>
              </a:rPr>
              <a:t>Second, we code the Sepsis </a:t>
            </a:r>
            <a:r>
              <a:rPr lang="en-US" sz="1800" i="0" u="none" strike="noStrike" baseline="0" dirty="0">
                <a:solidFill>
                  <a:schemeClr val="accent2"/>
                </a:solidFill>
                <a:latin typeface="Times New Roman" panose="02020603050405020304" pitchFamily="18" charset="0"/>
              </a:rPr>
              <a:t>A41.9 </a:t>
            </a:r>
            <a:r>
              <a:rPr lang="en-US" sz="1800" i="0" u="none" strike="noStrike" baseline="0" dirty="0">
                <a:solidFill>
                  <a:schemeClr val="tx1"/>
                </a:solidFill>
                <a:latin typeface="Times New Roman" panose="02020603050405020304" pitchFamily="18" charset="0"/>
              </a:rPr>
              <a:t>series</a:t>
            </a:r>
          </a:p>
          <a:p>
            <a:pPr>
              <a:buFont typeface="Wingdings" panose="05000000000000000000" pitchFamily="2" charset="2"/>
              <a:buChar char="Ø"/>
            </a:pPr>
            <a:r>
              <a:rPr lang="en-US" sz="1800" dirty="0">
                <a:solidFill>
                  <a:schemeClr val="tx1"/>
                </a:solidFill>
                <a:latin typeface="Times New Roman" panose="02020603050405020304" pitchFamily="18" charset="0"/>
              </a:rPr>
              <a:t>Then we code the organ failure, if any organ was failed like kidney failure, liver failure</a:t>
            </a:r>
          </a:p>
          <a:p>
            <a:pPr>
              <a:buFont typeface="Wingdings" panose="05000000000000000000" pitchFamily="2" charset="2"/>
              <a:buChar char="Ø"/>
            </a:pPr>
            <a:r>
              <a:rPr lang="en-US" sz="1800" dirty="0">
                <a:solidFill>
                  <a:schemeClr val="tx1"/>
                </a:solidFill>
                <a:latin typeface="Times New Roman" panose="02020603050405020304" pitchFamily="18" charset="0"/>
              </a:rPr>
              <a:t>Severe Sepsis </a:t>
            </a:r>
          </a:p>
          <a:p>
            <a:pPr>
              <a:buFont typeface="Wingdings" panose="05000000000000000000" pitchFamily="2" charset="2"/>
              <a:buChar char="Ø"/>
            </a:pPr>
            <a:r>
              <a:rPr lang="en-US" sz="1800" dirty="0">
                <a:solidFill>
                  <a:schemeClr val="tx1"/>
                </a:solidFill>
                <a:latin typeface="Times New Roman" panose="02020603050405020304" pitchFamily="18" charset="0"/>
              </a:rPr>
              <a:t>Septic Shock</a:t>
            </a:r>
          </a:p>
          <a:p>
            <a:pPr>
              <a:buFont typeface="Wingdings" panose="05000000000000000000" pitchFamily="2" charset="2"/>
              <a:buChar char="Ø"/>
            </a:pPr>
            <a:r>
              <a:rPr lang="en-US" dirty="0">
                <a:solidFill>
                  <a:schemeClr val="tx1"/>
                </a:solidFill>
                <a:latin typeface="Times New Roman" panose="02020603050405020304" pitchFamily="18" charset="0"/>
              </a:rPr>
              <a:t>Severe sepsis and septic shock combo codes are present, so we use combo code.</a:t>
            </a:r>
          </a:p>
          <a:p>
            <a:pPr>
              <a:buFont typeface="Wingdings" panose="05000000000000000000" pitchFamily="2" charset="2"/>
              <a:buChar char="Ø"/>
            </a:pPr>
            <a:r>
              <a:rPr lang="en-US" sz="1800" dirty="0">
                <a:solidFill>
                  <a:schemeClr val="tx1"/>
                </a:solidFill>
                <a:latin typeface="Times New Roman" panose="02020603050405020304" pitchFamily="18" charset="0"/>
              </a:rPr>
              <a:t>In pregnancy case we use “</a:t>
            </a:r>
            <a:r>
              <a:rPr lang="en-US" sz="1800" dirty="0">
                <a:solidFill>
                  <a:schemeClr val="accent2"/>
                </a:solidFill>
                <a:latin typeface="Times New Roman" panose="02020603050405020304" pitchFamily="18" charset="0"/>
              </a:rPr>
              <a:t>O</a:t>
            </a:r>
            <a:r>
              <a:rPr lang="en-US" sz="1800" dirty="0">
                <a:solidFill>
                  <a:schemeClr val="tx1"/>
                </a:solidFill>
                <a:latin typeface="Times New Roman" panose="02020603050405020304" pitchFamily="18" charset="0"/>
              </a:rPr>
              <a:t>” series first then use the sepsis code</a:t>
            </a:r>
          </a:p>
          <a:p>
            <a:pPr marL="0" indent="0">
              <a:buNone/>
            </a:pPr>
            <a:endParaRPr lang="en-IN" dirty="0"/>
          </a:p>
        </p:txBody>
      </p:sp>
      <p:sp>
        <p:nvSpPr>
          <p:cNvPr id="4" name="Date Placeholder 3">
            <a:extLst>
              <a:ext uri="{FF2B5EF4-FFF2-40B4-BE49-F238E27FC236}">
                <a16:creationId xmlns:a16="http://schemas.microsoft.com/office/drawing/2014/main" id="{D267CB9F-3C5B-E61D-E39A-1141267DFA19}"/>
              </a:ext>
            </a:extLst>
          </p:cNvPr>
          <p:cNvSpPr>
            <a:spLocks noGrp="1"/>
          </p:cNvSpPr>
          <p:nvPr>
            <p:ph type="dt" sz="half" idx="10"/>
          </p:nvPr>
        </p:nvSpPr>
        <p:spPr/>
        <p:txBody>
          <a:bodyPr/>
          <a:lstStyle/>
          <a:p>
            <a:fld id="{1B9CE6D4-0B7C-455A-AB0C-5563C2232226}" type="datetime1">
              <a:rPr lang="en-IN" smtClean="0"/>
              <a:t>26/12/2024</a:t>
            </a:fld>
            <a:endParaRPr lang="en-IN"/>
          </a:p>
        </p:txBody>
      </p:sp>
      <p:sp>
        <p:nvSpPr>
          <p:cNvPr id="5" name="Footer Placeholder 4">
            <a:extLst>
              <a:ext uri="{FF2B5EF4-FFF2-40B4-BE49-F238E27FC236}">
                <a16:creationId xmlns:a16="http://schemas.microsoft.com/office/drawing/2014/main" id="{9B866123-F484-6E3B-EC06-8346F1E1623F}"/>
              </a:ext>
            </a:extLst>
          </p:cNvPr>
          <p:cNvSpPr>
            <a:spLocks noGrp="1"/>
          </p:cNvSpPr>
          <p:nvPr>
            <p:ph type="ftr" sz="quarter" idx="11"/>
          </p:nvPr>
        </p:nvSpPr>
        <p:spPr/>
        <p:txBody>
          <a:bodyPr/>
          <a:lstStyle/>
          <a:p>
            <a:r>
              <a:rPr lang="en-US"/>
              <a:t>Made By Jitender Singh Lamba</a:t>
            </a:r>
            <a:endParaRPr lang="en-IN"/>
          </a:p>
        </p:txBody>
      </p:sp>
      <p:pic>
        <p:nvPicPr>
          <p:cNvPr id="6" name="Picture 5">
            <a:extLst>
              <a:ext uri="{FF2B5EF4-FFF2-40B4-BE49-F238E27FC236}">
                <a16:creationId xmlns:a16="http://schemas.microsoft.com/office/drawing/2014/main" id="{A22850AF-0C1A-A0A9-97CC-51D3F20252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3147" y="0"/>
            <a:ext cx="882397" cy="924628"/>
          </a:xfrm>
          <a:prstGeom prst="rect">
            <a:avLst/>
          </a:prstGeom>
        </p:spPr>
      </p:pic>
    </p:spTree>
    <p:extLst>
      <p:ext uri="{BB962C8B-B14F-4D97-AF65-F5344CB8AC3E}">
        <p14:creationId xmlns:p14="http://schemas.microsoft.com/office/powerpoint/2010/main" val="2070887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7813-F1CB-080F-6C84-F09BB49D9A1C}"/>
              </a:ext>
            </a:extLst>
          </p:cNvPr>
          <p:cNvSpPr>
            <a:spLocks noGrp="1"/>
          </p:cNvSpPr>
          <p:nvPr>
            <p:ph type="title"/>
          </p:nvPr>
        </p:nvSpPr>
        <p:spPr/>
        <p:txBody>
          <a:bodyPr/>
          <a:lstStyle/>
          <a:p>
            <a:pPr algn="ctr"/>
            <a:br>
              <a:rPr lang="en-IN" dirty="0"/>
            </a:br>
            <a:r>
              <a:rPr lang="en-IN" dirty="0"/>
              <a:t>COVID-19</a:t>
            </a:r>
          </a:p>
        </p:txBody>
      </p:sp>
      <p:sp>
        <p:nvSpPr>
          <p:cNvPr id="3" name="Content Placeholder 2">
            <a:extLst>
              <a:ext uri="{FF2B5EF4-FFF2-40B4-BE49-F238E27FC236}">
                <a16:creationId xmlns:a16="http://schemas.microsoft.com/office/drawing/2014/main" id="{9BC16B82-80A6-B152-AE5D-44E7794F1882}"/>
              </a:ext>
            </a:extLst>
          </p:cNvPr>
          <p:cNvSpPr>
            <a:spLocks noGrp="1"/>
          </p:cNvSpPr>
          <p:nvPr>
            <p:ph idx="1"/>
          </p:nvPr>
        </p:nvSpPr>
        <p:spPr/>
        <p:txBody>
          <a:bodyPr>
            <a:normAutofit/>
          </a:bodyPr>
          <a:lstStyle/>
          <a:p>
            <a:pPr>
              <a:buFont typeface="Wingdings" panose="05000000000000000000" pitchFamily="2" charset="2"/>
              <a:buChar char="Ø"/>
            </a:pPr>
            <a:r>
              <a:rPr lang="en-IN" sz="1800" dirty="0">
                <a:solidFill>
                  <a:schemeClr val="tx1"/>
                </a:solidFill>
              </a:rPr>
              <a:t>Code only confirmed case</a:t>
            </a:r>
          </a:p>
          <a:p>
            <a:pPr algn="just">
              <a:buFont typeface="Wingdings" panose="05000000000000000000" pitchFamily="2" charset="2"/>
              <a:buChar char="Ø"/>
            </a:pPr>
            <a:r>
              <a:rPr lang="en-IN" sz="1800" dirty="0">
                <a:solidFill>
                  <a:schemeClr val="tx1"/>
                </a:solidFill>
              </a:rPr>
              <a:t>Acute respiratory manifestation of COVID 19 for e.g. Pneumonia, Acute bronchitis, Acute respiratory distress, Lower respiratory infection, acute respiratory distress, acute respiratory failure in all condition we first code the Covid 19 then these disease, because these all are related to Covid 19.</a:t>
            </a:r>
          </a:p>
          <a:p>
            <a:pPr algn="just">
              <a:buFont typeface="Wingdings" panose="05000000000000000000" pitchFamily="2" charset="2"/>
              <a:buChar char="Ø"/>
            </a:pPr>
            <a:r>
              <a:rPr lang="en-IN" sz="1800" dirty="0">
                <a:solidFill>
                  <a:schemeClr val="tx1"/>
                </a:solidFill>
              </a:rPr>
              <a:t>Sign and symptoms without definitive diagnosis of COVID 19. In that condition we assign the code of sign and symptoms like Cough, Shortness of Breath, Fever, tasteless etc.</a:t>
            </a:r>
          </a:p>
        </p:txBody>
      </p:sp>
      <p:sp>
        <p:nvSpPr>
          <p:cNvPr id="4" name="Date Placeholder 3">
            <a:extLst>
              <a:ext uri="{FF2B5EF4-FFF2-40B4-BE49-F238E27FC236}">
                <a16:creationId xmlns:a16="http://schemas.microsoft.com/office/drawing/2014/main" id="{2006B595-C62F-86EC-C533-0D9E2AA02C12}"/>
              </a:ext>
            </a:extLst>
          </p:cNvPr>
          <p:cNvSpPr>
            <a:spLocks noGrp="1"/>
          </p:cNvSpPr>
          <p:nvPr>
            <p:ph type="dt" sz="half" idx="10"/>
          </p:nvPr>
        </p:nvSpPr>
        <p:spPr/>
        <p:txBody>
          <a:bodyPr/>
          <a:lstStyle/>
          <a:p>
            <a:fld id="{9CE2BB3F-EA38-4D77-BFDD-EEA4E3BFCDE3}" type="datetime1">
              <a:rPr lang="en-IN" smtClean="0"/>
              <a:t>26/12/2024</a:t>
            </a:fld>
            <a:endParaRPr lang="en-IN"/>
          </a:p>
        </p:txBody>
      </p:sp>
      <p:sp>
        <p:nvSpPr>
          <p:cNvPr id="5" name="Footer Placeholder 4">
            <a:extLst>
              <a:ext uri="{FF2B5EF4-FFF2-40B4-BE49-F238E27FC236}">
                <a16:creationId xmlns:a16="http://schemas.microsoft.com/office/drawing/2014/main" id="{F080DE0A-401A-58FB-BBFC-86FC3A2A7DE6}"/>
              </a:ext>
            </a:extLst>
          </p:cNvPr>
          <p:cNvSpPr>
            <a:spLocks noGrp="1"/>
          </p:cNvSpPr>
          <p:nvPr>
            <p:ph type="ftr" sz="quarter" idx="11"/>
          </p:nvPr>
        </p:nvSpPr>
        <p:spPr/>
        <p:txBody>
          <a:bodyPr/>
          <a:lstStyle/>
          <a:p>
            <a:r>
              <a:rPr lang="en-US"/>
              <a:t>Made By Jitender Singh Lamba</a:t>
            </a:r>
            <a:endParaRPr lang="en-IN"/>
          </a:p>
        </p:txBody>
      </p:sp>
      <p:pic>
        <p:nvPicPr>
          <p:cNvPr id="6" name="Picture 5">
            <a:extLst>
              <a:ext uri="{FF2B5EF4-FFF2-40B4-BE49-F238E27FC236}">
                <a16:creationId xmlns:a16="http://schemas.microsoft.com/office/drawing/2014/main" id="{9B95CB36-1F43-8B01-5C63-C4AF9A2114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3147" y="0"/>
            <a:ext cx="882397" cy="924628"/>
          </a:xfrm>
          <a:prstGeom prst="rect">
            <a:avLst/>
          </a:prstGeom>
        </p:spPr>
      </p:pic>
    </p:spTree>
    <p:extLst>
      <p:ext uri="{BB962C8B-B14F-4D97-AF65-F5344CB8AC3E}">
        <p14:creationId xmlns:p14="http://schemas.microsoft.com/office/powerpoint/2010/main" val="20620604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61</TotalTime>
  <Words>240</Words>
  <Application>Microsoft Office PowerPoint</Application>
  <PresentationFormat>Widescreen</PresentationFormat>
  <Paragraphs>25</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Arial</vt:lpstr>
      <vt:lpstr>Calibri</vt:lpstr>
      <vt:lpstr>Times New Roman</vt:lpstr>
      <vt:lpstr>Trebuchet MS</vt:lpstr>
      <vt:lpstr>Wingdings</vt:lpstr>
      <vt:lpstr>Wingdings 3</vt:lpstr>
      <vt:lpstr>Facet</vt:lpstr>
      <vt:lpstr>Chapter-1 Certain Infectious and Parasitic Diseases (A00-B99), U07.1, U09.9</vt:lpstr>
      <vt:lpstr> Sepsis </vt:lpstr>
      <vt:lpstr> COVID-19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Jitender Singh</dc:creator>
  <cp:lastModifiedBy>Jitender Singh</cp:lastModifiedBy>
  <cp:revision>21</cp:revision>
  <dcterms:created xsi:type="dcterms:W3CDTF">2024-12-26T14:26:10Z</dcterms:created>
  <dcterms:modified xsi:type="dcterms:W3CDTF">2024-12-26T15:28:39Z</dcterms:modified>
</cp:coreProperties>
</file>