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81EB38-97FD-4D9D-A1CC-4890F07D5F99}" type="datetimeFigureOut">
              <a:rPr lang="en-IN" smtClean="0"/>
              <a:t>27/12/2024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6976DC-A701-4BE2-B22F-612137A5D64C}" type="slidenum">
              <a:rPr lang="en-IN" smtClean="0"/>
              <a:t>‹#›</a:t>
            </a:fld>
            <a:endParaRPr lang="en-IN"/>
          </a:p>
        </p:txBody>
      </p:sp>
    </p:spTree>
    <p:extLst>
      <p:ext uri="{BB962C8B-B14F-4D97-AF65-F5344CB8AC3E}">
        <p14:creationId xmlns:p14="http://schemas.microsoft.com/office/powerpoint/2010/main" val="184095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DDEE45-AFC2-4728-BFD9-03F5B5320D9B}"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2954731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F84AD3-8C77-4C50-AA13-5FDA0DA45F2D}"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4072028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82AB3A-461E-41C6-88E0-6ACA9B51B947}"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1567703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DF3FFF7-724B-40AA-AA07-AB7D4C85D710}" type="datetime1">
              <a:rPr lang="en-IN" smtClean="0"/>
              <a:t>27/12/2024</a:t>
            </a:fld>
            <a:endParaRPr lang="en-IN"/>
          </a:p>
        </p:txBody>
      </p:sp>
      <p:sp>
        <p:nvSpPr>
          <p:cNvPr id="6" name="Footer Placeholder 5"/>
          <p:cNvSpPr>
            <a:spLocks noGrp="1"/>
          </p:cNvSpPr>
          <p:nvPr>
            <p:ph type="ftr" sz="quarter" idx="11"/>
          </p:nvPr>
        </p:nvSpPr>
        <p:spPr/>
        <p:txBody>
          <a:bodyPr/>
          <a:lstStyle/>
          <a:p>
            <a:r>
              <a:rPr lang="en-US"/>
              <a:t>Made By Jitender Singh Lamba</a:t>
            </a:r>
            <a:endParaRPr lang="en-IN"/>
          </a:p>
        </p:txBody>
      </p:sp>
      <p:sp>
        <p:nvSpPr>
          <p:cNvPr id="7" name="Slide Number Placeholder 6"/>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3577483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19E1B4-1F2F-477A-9EC6-BCDD97713683}" type="datetime1">
              <a:rPr lang="en-IN" smtClean="0"/>
              <a:t>27/12/2024</a:t>
            </a:fld>
            <a:endParaRPr lang="en-IN"/>
          </a:p>
        </p:txBody>
      </p:sp>
      <p:sp>
        <p:nvSpPr>
          <p:cNvPr id="8" name="Footer Placeholder 7"/>
          <p:cNvSpPr>
            <a:spLocks noGrp="1"/>
          </p:cNvSpPr>
          <p:nvPr>
            <p:ph type="ftr" sz="quarter" idx="11"/>
          </p:nvPr>
        </p:nvSpPr>
        <p:spPr/>
        <p:txBody>
          <a:bodyPr/>
          <a:lstStyle/>
          <a:p>
            <a:r>
              <a:rPr lang="en-US"/>
              <a:t>Made By Jitender Singh Lamba</a:t>
            </a:r>
            <a:endParaRPr lang="en-IN"/>
          </a:p>
        </p:txBody>
      </p:sp>
      <p:sp>
        <p:nvSpPr>
          <p:cNvPr id="9" name="Slide Number Placeholder 8"/>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3746360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34E93D-362F-403B-850C-2659711EE748}" type="datetime1">
              <a:rPr lang="en-IN" smtClean="0"/>
              <a:t>27/12/2024</a:t>
            </a:fld>
            <a:endParaRPr lang="en-IN"/>
          </a:p>
        </p:txBody>
      </p:sp>
      <p:sp>
        <p:nvSpPr>
          <p:cNvPr id="4" name="Footer Placeholder 3"/>
          <p:cNvSpPr>
            <a:spLocks noGrp="1"/>
          </p:cNvSpPr>
          <p:nvPr>
            <p:ph type="ftr" sz="quarter" idx="11"/>
          </p:nvPr>
        </p:nvSpPr>
        <p:spPr/>
        <p:txBody>
          <a:bodyPr/>
          <a:lstStyle/>
          <a:p>
            <a:r>
              <a:rPr lang="en-US"/>
              <a:t>Made By Jitender Singh Lamba</a:t>
            </a:r>
            <a:endParaRPr lang="en-IN"/>
          </a:p>
        </p:txBody>
      </p:sp>
      <p:sp>
        <p:nvSpPr>
          <p:cNvPr id="5" name="Slide Number Placeholder 4"/>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2367986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206CC4-35DD-404E-AA07-27D239E30A11}" type="datetime1">
              <a:rPr lang="en-IN" smtClean="0"/>
              <a:t>27/12/2024</a:t>
            </a:fld>
            <a:endParaRPr lang="en-IN"/>
          </a:p>
        </p:txBody>
      </p:sp>
      <p:sp>
        <p:nvSpPr>
          <p:cNvPr id="3" name="Footer Placeholder 2"/>
          <p:cNvSpPr>
            <a:spLocks noGrp="1"/>
          </p:cNvSpPr>
          <p:nvPr>
            <p:ph type="ftr" sz="quarter" idx="11"/>
          </p:nvPr>
        </p:nvSpPr>
        <p:spPr/>
        <p:txBody>
          <a:bodyPr/>
          <a:lstStyle/>
          <a:p>
            <a:r>
              <a:rPr lang="en-US"/>
              <a:t>Made By Jitender Singh Lamba</a:t>
            </a:r>
            <a:endParaRPr lang="en-IN"/>
          </a:p>
        </p:txBody>
      </p:sp>
      <p:sp>
        <p:nvSpPr>
          <p:cNvPr id="4" name="Slide Number Placeholder 3"/>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3153893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A04E7-AD53-46AC-8133-4D0BA6C65BF1}" type="datetime1">
              <a:rPr lang="en-IN" smtClean="0"/>
              <a:t>27/12/2024</a:t>
            </a:fld>
            <a:endParaRPr lang="en-IN"/>
          </a:p>
        </p:txBody>
      </p:sp>
      <p:sp>
        <p:nvSpPr>
          <p:cNvPr id="6" name="Footer Placeholder 5"/>
          <p:cNvSpPr>
            <a:spLocks noGrp="1"/>
          </p:cNvSpPr>
          <p:nvPr>
            <p:ph type="ftr" sz="quarter" idx="11"/>
          </p:nvPr>
        </p:nvSpPr>
        <p:spPr/>
        <p:txBody>
          <a:bodyPr/>
          <a:lstStyle/>
          <a:p>
            <a:r>
              <a:rPr lang="en-US"/>
              <a:t>Made By Jitender Singh Lamba</a:t>
            </a:r>
            <a:endParaRPr lang="en-IN"/>
          </a:p>
        </p:txBody>
      </p:sp>
      <p:sp>
        <p:nvSpPr>
          <p:cNvPr id="7" name="Slide Number Placeholder 6"/>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2280874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B78D91-CFE4-444E-8B1B-9E553246B466}" type="datetime1">
              <a:rPr lang="en-IN" smtClean="0"/>
              <a:t>27/12/2024</a:t>
            </a:fld>
            <a:endParaRPr lang="en-IN"/>
          </a:p>
        </p:txBody>
      </p:sp>
      <p:sp>
        <p:nvSpPr>
          <p:cNvPr id="6" name="Footer Placeholder 5"/>
          <p:cNvSpPr>
            <a:spLocks noGrp="1"/>
          </p:cNvSpPr>
          <p:nvPr>
            <p:ph type="ftr" sz="quarter" idx="11"/>
          </p:nvPr>
        </p:nvSpPr>
        <p:spPr/>
        <p:txBody>
          <a:bodyPr/>
          <a:lstStyle/>
          <a:p>
            <a:r>
              <a:rPr lang="en-US"/>
              <a:t>Made By Jitender Singh Lamba</a:t>
            </a:r>
            <a:endParaRPr lang="en-IN"/>
          </a:p>
        </p:txBody>
      </p:sp>
      <p:sp>
        <p:nvSpPr>
          <p:cNvPr id="7" name="Slide Number Placeholder 6"/>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2407757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AA7649-0204-4B30-B074-FC4456DE85CE}"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3760133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FEFB60-9D5A-417F-A2D3-F74AF97CED0E}"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51976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29E7F0-9CB9-4DA8-9C69-42C0FADBF021}"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1802402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C71081-5BF0-4E80-A1FD-95178D3F1E40}"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32254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4C011-D23C-4C46-9426-834313ABF29A}"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1215333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3AACD5-37D8-4555-AB8A-6205A006C4AA}"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851129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3434DB-9184-4D99-A710-3ECE12ADD51A}" type="datetime1">
              <a:rPr lang="en-IN" smtClean="0"/>
              <a:t>27/12/2024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BC58E53B-E2F3-4518-8150-84C56C342696}" type="slidenum">
              <a:rPr lang="en-IN" smtClean="0"/>
              <a:t>‹#›</a:t>
            </a:fld>
            <a:endParaRPr lang="en-IN"/>
          </a:p>
        </p:txBody>
      </p:sp>
    </p:spTree>
    <p:extLst>
      <p:ext uri="{BB962C8B-B14F-4D97-AF65-F5344CB8AC3E}">
        <p14:creationId xmlns:p14="http://schemas.microsoft.com/office/powerpoint/2010/main" val="2610833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92212F-B049-4871-B56C-5278B893E864}" type="datetime1">
              <a:rPr lang="en-IN" smtClean="0"/>
              <a:t>27/12/2024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Made By Jitender Singh Lamba</a:t>
            </a:r>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C58E53B-E2F3-4518-8150-84C56C342696}" type="slidenum">
              <a:rPr lang="en-IN" smtClean="0"/>
              <a:t>‹#›</a:t>
            </a:fld>
            <a:endParaRPr lang="en-IN"/>
          </a:p>
        </p:txBody>
      </p:sp>
    </p:spTree>
    <p:extLst>
      <p:ext uri="{BB962C8B-B14F-4D97-AF65-F5344CB8AC3E}">
        <p14:creationId xmlns:p14="http://schemas.microsoft.com/office/powerpoint/2010/main" val="12325883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CC729-E210-D237-E3F2-07BB9BA9B151}"/>
              </a:ext>
            </a:extLst>
          </p:cNvPr>
          <p:cNvSpPr>
            <a:spLocks noGrp="1"/>
          </p:cNvSpPr>
          <p:nvPr>
            <p:ph type="ctrTitle"/>
          </p:nvPr>
        </p:nvSpPr>
        <p:spPr>
          <a:xfrm>
            <a:off x="1271016" y="402336"/>
            <a:ext cx="9144000" cy="1655763"/>
          </a:xfrm>
        </p:spPr>
        <p:txBody>
          <a:bodyPr>
            <a:normAutofit/>
          </a:bodyPr>
          <a:lstStyle/>
          <a:p>
            <a:pPr algn="l"/>
            <a:r>
              <a:rPr lang="en-IN" sz="4400" dirty="0">
                <a:solidFill>
                  <a:srgbClr val="00B0F0"/>
                </a:solidFill>
              </a:rPr>
              <a:t>Chapter 2 : Neoplasm(C00-D49)</a:t>
            </a:r>
          </a:p>
        </p:txBody>
      </p:sp>
      <p:sp>
        <p:nvSpPr>
          <p:cNvPr id="3" name="Subtitle 2">
            <a:extLst>
              <a:ext uri="{FF2B5EF4-FFF2-40B4-BE49-F238E27FC236}">
                <a16:creationId xmlns:a16="http://schemas.microsoft.com/office/drawing/2014/main" id="{80E188E3-D518-FD26-02AB-E13932F7B0D9}"/>
              </a:ext>
            </a:extLst>
          </p:cNvPr>
          <p:cNvSpPr>
            <a:spLocks noGrp="1"/>
          </p:cNvSpPr>
          <p:nvPr>
            <p:ph type="subTitle" idx="1"/>
          </p:nvPr>
        </p:nvSpPr>
        <p:spPr>
          <a:xfrm>
            <a:off x="1524000" y="2651760"/>
            <a:ext cx="9144000" cy="2606040"/>
          </a:xfrm>
        </p:spPr>
        <p:txBody>
          <a:bodyPr/>
          <a:lstStyle/>
          <a:p>
            <a:pPr algn="l"/>
            <a:r>
              <a:rPr lang="en-US" i="0" dirty="0">
                <a:solidFill>
                  <a:schemeClr val="tx1">
                    <a:lumMod val="50000"/>
                  </a:schemeClr>
                </a:solidFill>
                <a:effectLst/>
                <a:latin typeface="Times New Roman" panose="02020603050405020304" pitchFamily="18" charset="0"/>
                <a:cs typeface="Times New Roman" panose="02020603050405020304" pitchFamily="18" charset="0"/>
              </a:rPr>
              <a:t>A </a:t>
            </a:r>
            <a:r>
              <a:rPr lang="en-US" b="1" i="0" dirty="0">
                <a:solidFill>
                  <a:schemeClr val="accent2"/>
                </a:solidFill>
                <a:effectLst/>
                <a:latin typeface="Times New Roman" panose="02020603050405020304" pitchFamily="18" charset="0"/>
                <a:cs typeface="Times New Roman" panose="02020603050405020304" pitchFamily="18" charset="0"/>
              </a:rPr>
              <a:t>neoplasm</a:t>
            </a:r>
            <a:r>
              <a:rPr lang="en-US" i="0" dirty="0">
                <a:solidFill>
                  <a:schemeClr val="tx1">
                    <a:lumMod val="50000"/>
                  </a:schemeClr>
                </a:solidFill>
                <a:effectLst/>
                <a:latin typeface="Times New Roman" panose="02020603050405020304" pitchFamily="18" charset="0"/>
                <a:cs typeface="Times New Roman" panose="02020603050405020304" pitchFamily="18" charset="0"/>
              </a:rPr>
              <a:t> is a new growth of abnormal tissues in the body, characterized by tumor</a:t>
            </a:r>
          </a:p>
          <a:p>
            <a:endParaRPr lang="en-IN" dirty="0"/>
          </a:p>
        </p:txBody>
      </p:sp>
      <p:sp>
        <p:nvSpPr>
          <p:cNvPr id="6" name="Date Placeholder 5">
            <a:extLst>
              <a:ext uri="{FF2B5EF4-FFF2-40B4-BE49-F238E27FC236}">
                <a16:creationId xmlns:a16="http://schemas.microsoft.com/office/drawing/2014/main" id="{BEAA3FAA-2C2F-84EC-7D18-66C2FC112B26}"/>
              </a:ext>
            </a:extLst>
          </p:cNvPr>
          <p:cNvSpPr>
            <a:spLocks noGrp="1"/>
          </p:cNvSpPr>
          <p:nvPr>
            <p:ph type="dt" sz="half" idx="10"/>
          </p:nvPr>
        </p:nvSpPr>
        <p:spPr/>
        <p:txBody>
          <a:bodyPr/>
          <a:lstStyle/>
          <a:p>
            <a:fld id="{C4DC269E-82C9-4469-9EC1-AB50026AC8BB}" type="datetime1">
              <a:rPr lang="en-IN" smtClean="0"/>
              <a:t>27/12/2024</a:t>
            </a:fld>
            <a:endParaRPr lang="en-IN"/>
          </a:p>
        </p:txBody>
      </p:sp>
      <p:sp>
        <p:nvSpPr>
          <p:cNvPr id="7" name="Footer Placeholder 6">
            <a:extLst>
              <a:ext uri="{FF2B5EF4-FFF2-40B4-BE49-F238E27FC236}">
                <a16:creationId xmlns:a16="http://schemas.microsoft.com/office/drawing/2014/main" id="{23B0B5F1-6B86-9099-DA88-DFE99751C5BF}"/>
              </a:ext>
            </a:extLst>
          </p:cNvPr>
          <p:cNvSpPr>
            <a:spLocks noGrp="1"/>
          </p:cNvSpPr>
          <p:nvPr>
            <p:ph type="ftr" sz="quarter" idx="11"/>
          </p:nvPr>
        </p:nvSpPr>
        <p:spPr/>
        <p:txBody>
          <a:bodyPr/>
          <a:lstStyle/>
          <a:p>
            <a:r>
              <a:rPr lang="en-US"/>
              <a:t>Made By Jitender Singh Lamba</a:t>
            </a:r>
            <a:endParaRPr lang="en-IN"/>
          </a:p>
        </p:txBody>
      </p:sp>
      <p:pic>
        <p:nvPicPr>
          <p:cNvPr id="8" name="Picture 7">
            <a:extLst>
              <a:ext uri="{FF2B5EF4-FFF2-40B4-BE49-F238E27FC236}">
                <a16:creationId xmlns:a16="http://schemas.microsoft.com/office/drawing/2014/main" id="{662495D8-1CE2-0DA1-A0F1-1D7040B780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147" y="0"/>
            <a:ext cx="882397" cy="924628"/>
          </a:xfrm>
          <a:prstGeom prst="rect">
            <a:avLst/>
          </a:prstGeom>
        </p:spPr>
      </p:pic>
    </p:spTree>
    <p:extLst>
      <p:ext uri="{BB962C8B-B14F-4D97-AF65-F5344CB8AC3E}">
        <p14:creationId xmlns:p14="http://schemas.microsoft.com/office/powerpoint/2010/main" val="2401441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745652-752A-F761-6F6D-F78DBD04210B}"/>
              </a:ext>
            </a:extLst>
          </p:cNvPr>
          <p:cNvSpPr>
            <a:spLocks noGrp="1"/>
          </p:cNvSpPr>
          <p:nvPr>
            <p:ph idx="1"/>
          </p:nvPr>
        </p:nvSpPr>
        <p:spPr/>
        <p:txBody>
          <a:bodyPr/>
          <a:lstStyle/>
          <a:p>
            <a:pPr marL="0" indent="0" algn="ctr">
              <a:buNone/>
            </a:pPr>
            <a:r>
              <a:rPr lang="en-IN" sz="4400" dirty="0">
                <a:solidFill>
                  <a:srgbClr val="00B0F0"/>
                </a:solidFill>
              </a:rPr>
              <a:t>Types of Neoplasm</a:t>
            </a:r>
          </a:p>
          <a:p>
            <a:pPr marL="0" indent="0" algn="ctr">
              <a:buNone/>
            </a:pPr>
            <a:endParaRPr lang="en-IN" dirty="0">
              <a:solidFill>
                <a:schemeClr val="tx1"/>
              </a:solidFill>
            </a:endParaRPr>
          </a:p>
          <a:p>
            <a:pPr marL="0" indent="0" algn="ctr">
              <a:buNone/>
            </a:pPr>
            <a:r>
              <a:rPr lang="en-IN" dirty="0">
                <a:solidFill>
                  <a:schemeClr val="tx1"/>
                </a:solidFill>
              </a:rPr>
              <a:t>It is necessary to determine from the record if the neoplasm is benign, ca-in-situ, primary malignant, secondary (metastatic) malignant, uncertain behaviour or unspecified behaviour </a:t>
            </a:r>
          </a:p>
        </p:txBody>
      </p:sp>
      <p:sp>
        <p:nvSpPr>
          <p:cNvPr id="4" name="Date Placeholder 3">
            <a:extLst>
              <a:ext uri="{FF2B5EF4-FFF2-40B4-BE49-F238E27FC236}">
                <a16:creationId xmlns:a16="http://schemas.microsoft.com/office/drawing/2014/main" id="{59EEE86A-7D6C-1D13-0C10-D70F5D81060A}"/>
              </a:ext>
            </a:extLst>
          </p:cNvPr>
          <p:cNvSpPr>
            <a:spLocks noGrp="1"/>
          </p:cNvSpPr>
          <p:nvPr>
            <p:ph type="dt" sz="half" idx="10"/>
          </p:nvPr>
        </p:nvSpPr>
        <p:spPr/>
        <p:txBody>
          <a:bodyPr/>
          <a:lstStyle/>
          <a:p>
            <a:fld id="{B3C3FA34-3E64-4EF4-A2B6-22DC38F887D0}" type="datetime1">
              <a:rPr lang="en-IN" smtClean="0"/>
              <a:t>27/12/2024</a:t>
            </a:fld>
            <a:endParaRPr lang="en-IN"/>
          </a:p>
        </p:txBody>
      </p:sp>
      <p:sp>
        <p:nvSpPr>
          <p:cNvPr id="5" name="Footer Placeholder 4">
            <a:extLst>
              <a:ext uri="{FF2B5EF4-FFF2-40B4-BE49-F238E27FC236}">
                <a16:creationId xmlns:a16="http://schemas.microsoft.com/office/drawing/2014/main" id="{5DF39F9D-AD2A-52F7-1290-5C1CCC9F5495}"/>
              </a:ext>
            </a:extLst>
          </p:cNvPr>
          <p:cNvSpPr>
            <a:spLocks noGrp="1"/>
          </p:cNvSpPr>
          <p:nvPr>
            <p:ph type="ftr" sz="quarter" idx="11"/>
          </p:nvPr>
        </p:nvSpPr>
        <p:spPr/>
        <p:txBody>
          <a:bodyPr/>
          <a:lstStyle/>
          <a:p>
            <a:r>
              <a:rPr lang="en-US"/>
              <a:t>Made By Jitender Singh Lamba</a:t>
            </a:r>
            <a:endParaRPr lang="en-IN"/>
          </a:p>
        </p:txBody>
      </p:sp>
      <p:pic>
        <p:nvPicPr>
          <p:cNvPr id="6" name="Picture 5">
            <a:extLst>
              <a:ext uri="{FF2B5EF4-FFF2-40B4-BE49-F238E27FC236}">
                <a16:creationId xmlns:a16="http://schemas.microsoft.com/office/drawing/2014/main" id="{F1CF26A6-077B-7451-9251-1A542ED374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147" y="0"/>
            <a:ext cx="882397" cy="924628"/>
          </a:xfrm>
          <a:prstGeom prst="rect">
            <a:avLst/>
          </a:prstGeom>
        </p:spPr>
      </p:pic>
    </p:spTree>
    <p:extLst>
      <p:ext uri="{BB962C8B-B14F-4D97-AF65-F5344CB8AC3E}">
        <p14:creationId xmlns:p14="http://schemas.microsoft.com/office/powerpoint/2010/main" val="2221943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1947-1F30-1961-5FD0-FAA6A36A2D97}"/>
              </a:ext>
            </a:extLst>
          </p:cNvPr>
          <p:cNvSpPr>
            <a:spLocks noGrp="1"/>
          </p:cNvSpPr>
          <p:nvPr>
            <p:ph type="title"/>
          </p:nvPr>
        </p:nvSpPr>
        <p:spPr/>
        <p:txBody>
          <a:bodyPr/>
          <a:lstStyle/>
          <a:p>
            <a:pPr algn="ctr"/>
            <a:br>
              <a:rPr lang="en-IN" dirty="0">
                <a:solidFill>
                  <a:srgbClr val="00B0F0"/>
                </a:solidFill>
              </a:rPr>
            </a:br>
            <a:r>
              <a:rPr lang="en-IN" dirty="0">
                <a:solidFill>
                  <a:srgbClr val="00B0F0"/>
                </a:solidFill>
              </a:rPr>
              <a:t>Guidelines of Sequencing</a:t>
            </a:r>
          </a:p>
        </p:txBody>
      </p:sp>
      <p:sp>
        <p:nvSpPr>
          <p:cNvPr id="3" name="Content Placeholder 2">
            <a:extLst>
              <a:ext uri="{FF2B5EF4-FFF2-40B4-BE49-F238E27FC236}">
                <a16:creationId xmlns:a16="http://schemas.microsoft.com/office/drawing/2014/main" id="{DB755B1B-A81C-BF26-BB8C-F733D543B1F9}"/>
              </a:ext>
            </a:extLst>
          </p:cNvPr>
          <p:cNvSpPr>
            <a:spLocks noGrp="1"/>
          </p:cNvSpPr>
          <p:nvPr>
            <p:ph idx="1"/>
          </p:nvPr>
        </p:nvSpPr>
        <p:spPr/>
        <p:txBody>
          <a:bodyPr>
            <a:normAutofit/>
          </a:bodyPr>
          <a:lstStyle/>
          <a:p>
            <a:pPr>
              <a:buFont typeface="Wingdings" panose="05000000000000000000" pitchFamily="2" charset="2"/>
              <a:buChar char="Ø"/>
            </a:pPr>
            <a:r>
              <a:rPr lang="en-IN" sz="1800" dirty="0">
                <a:solidFill>
                  <a:schemeClr val="tx1"/>
                </a:solidFill>
              </a:rPr>
              <a:t>When a patient is admitted because of primary neoplasm with metastasis and treatment should be directly toward the secondary site, in that condition we always code secondary site first then we code primary</a:t>
            </a:r>
          </a:p>
          <a:p>
            <a:pPr>
              <a:buFont typeface="Wingdings" panose="05000000000000000000" pitchFamily="2" charset="2"/>
              <a:buChar char="Ø"/>
            </a:pPr>
            <a:r>
              <a:rPr lang="en-IN" sz="1800" dirty="0">
                <a:solidFill>
                  <a:schemeClr val="tx1"/>
                </a:solidFill>
              </a:rPr>
              <a:t>Malignant code always be start from C series</a:t>
            </a:r>
          </a:p>
          <a:p>
            <a:pPr>
              <a:buFont typeface="Wingdings" panose="05000000000000000000" pitchFamily="2" charset="2"/>
              <a:buChar char="Ø"/>
            </a:pPr>
            <a:r>
              <a:rPr lang="en-IN" sz="1800" dirty="0">
                <a:solidFill>
                  <a:schemeClr val="tx1"/>
                </a:solidFill>
              </a:rPr>
              <a:t>Benign, Ca-in-situ codes always be started from D series</a:t>
            </a:r>
          </a:p>
          <a:p>
            <a:pPr>
              <a:buFont typeface="Wingdings" panose="05000000000000000000" pitchFamily="2" charset="2"/>
              <a:buChar char="Ø"/>
            </a:pPr>
            <a:r>
              <a:rPr lang="en-IN" sz="1800" dirty="0">
                <a:solidFill>
                  <a:schemeClr val="tx1"/>
                </a:solidFill>
              </a:rPr>
              <a:t>Anemia associated with malignancy, we assign the code Anemia in neoplastic disease that is D63.0</a:t>
            </a:r>
          </a:p>
          <a:p>
            <a:pPr>
              <a:buFont typeface="Wingdings" panose="05000000000000000000" pitchFamily="2" charset="2"/>
              <a:buChar char="Ø"/>
            </a:pPr>
            <a:r>
              <a:rPr lang="en-IN" sz="1800" dirty="0">
                <a:solidFill>
                  <a:schemeClr val="tx1"/>
                </a:solidFill>
              </a:rPr>
              <a:t>Patient admission/Encounter chiefly for administration of chemotherapy and radiation therapy, so in that condition we assign the Z51 series be primary code.</a:t>
            </a:r>
          </a:p>
          <a:p>
            <a:pPr marL="0" indent="0">
              <a:buNone/>
            </a:pPr>
            <a:endParaRPr lang="en-IN" sz="1800" dirty="0"/>
          </a:p>
        </p:txBody>
      </p:sp>
      <p:sp>
        <p:nvSpPr>
          <p:cNvPr id="6" name="Date Placeholder 5">
            <a:extLst>
              <a:ext uri="{FF2B5EF4-FFF2-40B4-BE49-F238E27FC236}">
                <a16:creationId xmlns:a16="http://schemas.microsoft.com/office/drawing/2014/main" id="{1E1B5BFE-0F54-132B-0644-FCE28C97330B}"/>
              </a:ext>
            </a:extLst>
          </p:cNvPr>
          <p:cNvSpPr>
            <a:spLocks noGrp="1"/>
          </p:cNvSpPr>
          <p:nvPr>
            <p:ph type="dt" sz="half" idx="10"/>
          </p:nvPr>
        </p:nvSpPr>
        <p:spPr/>
        <p:txBody>
          <a:bodyPr/>
          <a:lstStyle/>
          <a:p>
            <a:fld id="{B8FC66FA-5F71-4251-9439-0BBD778F0533}" type="datetime1">
              <a:rPr lang="en-IN" smtClean="0"/>
              <a:t>27/12/2024</a:t>
            </a:fld>
            <a:endParaRPr lang="en-IN"/>
          </a:p>
        </p:txBody>
      </p:sp>
      <p:sp>
        <p:nvSpPr>
          <p:cNvPr id="7" name="Footer Placeholder 6">
            <a:extLst>
              <a:ext uri="{FF2B5EF4-FFF2-40B4-BE49-F238E27FC236}">
                <a16:creationId xmlns:a16="http://schemas.microsoft.com/office/drawing/2014/main" id="{FA7A83DE-BF2D-E892-CDDE-E631531FB8EB}"/>
              </a:ext>
            </a:extLst>
          </p:cNvPr>
          <p:cNvSpPr>
            <a:spLocks noGrp="1"/>
          </p:cNvSpPr>
          <p:nvPr>
            <p:ph type="ftr" sz="quarter" idx="11"/>
          </p:nvPr>
        </p:nvSpPr>
        <p:spPr/>
        <p:txBody>
          <a:bodyPr/>
          <a:lstStyle/>
          <a:p>
            <a:r>
              <a:rPr lang="en-US"/>
              <a:t>Made By Jitender Singh Lamba</a:t>
            </a:r>
            <a:endParaRPr lang="en-IN"/>
          </a:p>
        </p:txBody>
      </p:sp>
      <p:pic>
        <p:nvPicPr>
          <p:cNvPr id="8" name="Picture 7">
            <a:extLst>
              <a:ext uri="{FF2B5EF4-FFF2-40B4-BE49-F238E27FC236}">
                <a16:creationId xmlns:a16="http://schemas.microsoft.com/office/drawing/2014/main" id="{15EAB594-78C5-58A4-EA8E-543D73F45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147" y="0"/>
            <a:ext cx="882397" cy="924628"/>
          </a:xfrm>
          <a:prstGeom prst="rect">
            <a:avLst/>
          </a:prstGeom>
        </p:spPr>
      </p:pic>
    </p:spTree>
    <p:extLst>
      <p:ext uri="{BB962C8B-B14F-4D97-AF65-F5344CB8AC3E}">
        <p14:creationId xmlns:p14="http://schemas.microsoft.com/office/powerpoint/2010/main" val="438720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59FC5-5D76-4A8F-54E0-5A42789B4C86}"/>
              </a:ext>
            </a:extLst>
          </p:cNvPr>
          <p:cNvSpPr>
            <a:spLocks noGrp="1"/>
          </p:cNvSpPr>
          <p:nvPr>
            <p:ph type="title"/>
          </p:nvPr>
        </p:nvSpPr>
        <p:spPr/>
        <p:txBody>
          <a:bodyPr/>
          <a:lstStyle/>
          <a:p>
            <a:pPr algn="ctr"/>
            <a:br>
              <a:rPr lang="en-IN" dirty="0">
                <a:solidFill>
                  <a:srgbClr val="00B0F0"/>
                </a:solidFill>
              </a:rPr>
            </a:br>
            <a:r>
              <a:rPr lang="en-IN" dirty="0">
                <a:solidFill>
                  <a:srgbClr val="00B0F0"/>
                </a:solidFill>
              </a:rPr>
              <a:t>Sequencing of complications </a:t>
            </a:r>
          </a:p>
        </p:txBody>
      </p:sp>
      <p:sp>
        <p:nvSpPr>
          <p:cNvPr id="3" name="Content Placeholder 2">
            <a:extLst>
              <a:ext uri="{FF2B5EF4-FFF2-40B4-BE49-F238E27FC236}">
                <a16:creationId xmlns:a16="http://schemas.microsoft.com/office/drawing/2014/main" id="{8B0F6421-0258-044D-A7F6-588493D90602}"/>
              </a:ext>
            </a:extLst>
          </p:cNvPr>
          <p:cNvSpPr>
            <a:spLocks noGrp="1"/>
          </p:cNvSpPr>
          <p:nvPr>
            <p:ph idx="1"/>
          </p:nvPr>
        </p:nvSpPr>
        <p:spPr/>
        <p:txBody>
          <a:bodyPr>
            <a:normAutofit fontScale="77500" lnSpcReduction="20000"/>
          </a:bodyPr>
          <a:lstStyle/>
          <a:p>
            <a:pPr marL="0" indent="0">
              <a:buNone/>
            </a:pPr>
            <a:r>
              <a:rPr lang="en-IN" sz="1800" dirty="0"/>
              <a:t>           </a:t>
            </a:r>
            <a:r>
              <a:rPr lang="en-IN" sz="1800" dirty="0">
                <a:solidFill>
                  <a:schemeClr val="accent2"/>
                </a:solidFill>
              </a:rPr>
              <a:t>Reason for encounter</a:t>
            </a:r>
            <a:r>
              <a:rPr lang="en-IN" sz="1800" dirty="0">
                <a:solidFill>
                  <a:schemeClr val="tx1"/>
                </a:solidFill>
              </a:rPr>
              <a:t> 						</a:t>
            </a:r>
            <a:r>
              <a:rPr lang="en-IN" sz="1800" dirty="0">
                <a:solidFill>
                  <a:schemeClr val="accent2"/>
                </a:solidFill>
              </a:rPr>
              <a:t>Sequencing</a:t>
            </a:r>
          </a:p>
          <a:p>
            <a:pPr>
              <a:buFont typeface="Wingdings" panose="05000000000000000000" pitchFamily="2" charset="2"/>
              <a:buChar char="Ø"/>
            </a:pPr>
            <a:r>
              <a:rPr lang="en-IN" dirty="0">
                <a:solidFill>
                  <a:schemeClr val="tx1"/>
                </a:solidFill>
              </a:rPr>
              <a:t>Treatment of Primary malignancy				:Primary site then Metastatic sites</a:t>
            </a:r>
          </a:p>
          <a:p>
            <a:pPr>
              <a:buFont typeface="Wingdings" panose="05000000000000000000" pitchFamily="2" charset="2"/>
              <a:buChar char="Ø"/>
            </a:pPr>
            <a:r>
              <a:rPr lang="en-IN" dirty="0">
                <a:solidFill>
                  <a:schemeClr val="tx1"/>
                </a:solidFill>
              </a:rPr>
              <a:t>Treatment of secondary malignancy				:Metastatic site first then primary sites</a:t>
            </a:r>
          </a:p>
          <a:p>
            <a:pPr>
              <a:buFont typeface="Wingdings" panose="05000000000000000000" pitchFamily="2" charset="2"/>
              <a:buChar char="Ø"/>
            </a:pPr>
            <a:r>
              <a:rPr lang="en-IN" dirty="0">
                <a:solidFill>
                  <a:schemeClr val="tx1"/>
                </a:solidFill>
              </a:rPr>
              <a:t>Malignant neoplasm in a pregnant patient		:First we code O9A.1- then neoplasm</a:t>
            </a:r>
          </a:p>
          <a:p>
            <a:pPr>
              <a:buFont typeface="Wingdings" panose="05000000000000000000" pitchFamily="2" charset="2"/>
              <a:buChar char="Ø"/>
            </a:pPr>
            <a:r>
              <a:rPr lang="en-IN" dirty="0">
                <a:solidFill>
                  <a:schemeClr val="tx1"/>
                </a:solidFill>
              </a:rPr>
              <a:t>Complication associated with neoplasm, treatment</a:t>
            </a:r>
          </a:p>
          <a:p>
            <a:pPr marL="0" indent="0">
              <a:buNone/>
            </a:pPr>
            <a:r>
              <a:rPr lang="en-IN">
                <a:solidFill>
                  <a:schemeClr val="tx1"/>
                </a:solidFill>
              </a:rPr>
              <a:t>      </a:t>
            </a:r>
            <a:r>
              <a:rPr lang="en-IN" dirty="0">
                <a:solidFill>
                  <a:schemeClr val="tx1"/>
                </a:solidFill>
              </a:rPr>
              <a:t>is only for the complication 					:First we assign the code complication and then 										 neoplasm</a:t>
            </a:r>
          </a:p>
          <a:p>
            <a:pPr>
              <a:buFont typeface="Wingdings" panose="05000000000000000000" pitchFamily="2" charset="2"/>
              <a:buChar char="Ø"/>
            </a:pPr>
            <a:r>
              <a:rPr lang="en-IN" dirty="0">
                <a:solidFill>
                  <a:schemeClr val="tx1"/>
                </a:solidFill>
              </a:rPr>
              <a:t>Anemia associated with neoplasm 				:Neoplasm code first then anemia in neoplastic 										disease (D63.0)</a:t>
            </a:r>
          </a:p>
          <a:p>
            <a:pPr>
              <a:buFont typeface="Wingdings" panose="05000000000000000000" pitchFamily="2" charset="2"/>
              <a:buChar char="Ø"/>
            </a:pPr>
            <a:r>
              <a:rPr lang="en-IN" dirty="0">
                <a:solidFill>
                  <a:schemeClr val="tx1"/>
                </a:solidFill>
              </a:rPr>
              <a:t>Complication from surgical procedure for treatment	:Complication and then neoplasm</a:t>
            </a:r>
          </a:p>
          <a:p>
            <a:pPr marL="0" indent="0">
              <a:buNone/>
            </a:pPr>
            <a:r>
              <a:rPr lang="en-IN" dirty="0">
                <a:solidFill>
                  <a:schemeClr val="tx1"/>
                </a:solidFill>
              </a:rPr>
              <a:t>    of a neoplasm 	</a:t>
            </a:r>
          </a:p>
          <a:p>
            <a:pPr>
              <a:buFont typeface="Wingdings" panose="05000000000000000000" pitchFamily="2" charset="2"/>
              <a:buChar char="Ø"/>
            </a:pPr>
            <a:r>
              <a:rPr lang="en-IN" dirty="0">
                <a:solidFill>
                  <a:schemeClr val="tx1"/>
                </a:solidFill>
              </a:rPr>
              <a:t>Pathological due to neoplasm					:Code pathological fracture M84.5 and then 										          neoplasm</a:t>
            </a:r>
          </a:p>
          <a:p>
            <a:pPr marL="0" indent="0">
              <a:buNone/>
            </a:pPr>
            <a:r>
              <a:rPr lang="en-IN" dirty="0">
                <a:solidFill>
                  <a:schemeClr val="tx1"/>
                </a:solidFill>
              </a:rPr>
              <a:t>				</a:t>
            </a:r>
          </a:p>
        </p:txBody>
      </p:sp>
      <p:sp>
        <p:nvSpPr>
          <p:cNvPr id="4" name="Date Placeholder 3">
            <a:extLst>
              <a:ext uri="{FF2B5EF4-FFF2-40B4-BE49-F238E27FC236}">
                <a16:creationId xmlns:a16="http://schemas.microsoft.com/office/drawing/2014/main" id="{9CAA669E-94EC-C72A-0B75-DC8F045D9173}"/>
              </a:ext>
            </a:extLst>
          </p:cNvPr>
          <p:cNvSpPr>
            <a:spLocks noGrp="1"/>
          </p:cNvSpPr>
          <p:nvPr>
            <p:ph type="dt" sz="half" idx="10"/>
          </p:nvPr>
        </p:nvSpPr>
        <p:spPr/>
        <p:txBody>
          <a:bodyPr/>
          <a:lstStyle/>
          <a:p>
            <a:fld id="{3FC12687-EAA3-437B-9AEB-F8DBD99BF5CA}" type="datetime1">
              <a:rPr lang="en-IN" smtClean="0"/>
              <a:t>27/12/2024</a:t>
            </a:fld>
            <a:endParaRPr lang="en-IN"/>
          </a:p>
        </p:txBody>
      </p:sp>
      <p:sp>
        <p:nvSpPr>
          <p:cNvPr id="5" name="Footer Placeholder 4">
            <a:extLst>
              <a:ext uri="{FF2B5EF4-FFF2-40B4-BE49-F238E27FC236}">
                <a16:creationId xmlns:a16="http://schemas.microsoft.com/office/drawing/2014/main" id="{E6F172EA-444B-296D-0F60-CB78817D086B}"/>
              </a:ext>
            </a:extLst>
          </p:cNvPr>
          <p:cNvSpPr>
            <a:spLocks noGrp="1"/>
          </p:cNvSpPr>
          <p:nvPr>
            <p:ph type="ftr" sz="quarter" idx="11"/>
          </p:nvPr>
        </p:nvSpPr>
        <p:spPr/>
        <p:txBody>
          <a:bodyPr/>
          <a:lstStyle/>
          <a:p>
            <a:r>
              <a:rPr lang="en-US"/>
              <a:t>Made By Jitender Singh Lamba</a:t>
            </a:r>
            <a:endParaRPr lang="en-IN"/>
          </a:p>
        </p:txBody>
      </p:sp>
      <p:pic>
        <p:nvPicPr>
          <p:cNvPr id="6" name="Picture 5">
            <a:extLst>
              <a:ext uri="{FF2B5EF4-FFF2-40B4-BE49-F238E27FC236}">
                <a16:creationId xmlns:a16="http://schemas.microsoft.com/office/drawing/2014/main" id="{4D0EABA3-B098-1FE3-EE4D-D987AB7BF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147" y="0"/>
            <a:ext cx="882397" cy="924628"/>
          </a:xfrm>
          <a:prstGeom prst="rect">
            <a:avLst/>
          </a:prstGeom>
        </p:spPr>
      </p:pic>
    </p:spTree>
    <p:extLst>
      <p:ext uri="{BB962C8B-B14F-4D97-AF65-F5344CB8AC3E}">
        <p14:creationId xmlns:p14="http://schemas.microsoft.com/office/powerpoint/2010/main" val="21858465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31</TotalTime>
  <Words>356</Words>
  <Application>Microsoft Office PowerPoint</Application>
  <PresentationFormat>Widescreen</PresentationFormat>
  <Paragraphs>31</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Times New Roman</vt:lpstr>
      <vt:lpstr>Trebuchet MS</vt:lpstr>
      <vt:lpstr>Wingdings</vt:lpstr>
      <vt:lpstr>Wingdings 3</vt:lpstr>
      <vt:lpstr>Facet</vt:lpstr>
      <vt:lpstr>Chapter 2 : Neoplasm(C00-D49)</vt:lpstr>
      <vt:lpstr>PowerPoint Presentation</vt:lpstr>
      <vt:lpstr> Guidelines of Sequencing</vt:lpstr>
      <vt:lpstr> Sequencing of complications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Jitender Singh</dc:creator>
  <cp:lastModifiedBy>Jitender Singh</cp:lastModifiedBy>
  <cp:revision>22</cp:revision>
  <dcterms:created xsi:type="dcterms:W3CDTF">2024-12-26T15:35:38Z</dcterms:created>
  <dcterms:modified xsi:type="dcterms:W3CDTF">2024-12-27T08:12:11Z</dcterms:modified>
</cp:coreProperties>
</file>