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5F7729-C29A-44EA-AE47-FDBB95DDA7AF}" type="datetimeFigureOut">
              <a:rPr lang="en-IN" smtClean="0"/>
              <a:t>27/12/2024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9DBE53-314D-4314-8560-230B130692F5}" type="slidenum">
              <a:rPr lang="en-IN" smtClean="0"/>
              <a:t>‹#›</a:t>
            </a:fld>
            <a:endParaRPr lang="en-IN"/>
          </a:p>
        </p:txBody>
      </p:sp>
    </p:spTree>
    <p:extLst>
      <p:ext uri="{BB962C8B-B14F-4D97-AF65-F5344CB8AC3E}">
        <p14:creationId xmlns:p14="http://schemas.microsoft.com/office/powerpoint/2010/main" val="3270551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393D6B-D6BA-48C1-BA6E-F302DA4C1BED}"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1504548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FB60D0-FEF3-4DDE-89D7-3BBE03696747}"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1019111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3B45F3-0CFA-4ABF-AF7C-86160D043831}"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2731574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BF132E-405D-47EC-93A3-796F39923188}" type="datetime1">
              <a:rPr lang="en-IN" smtClean="0"/>
              <a:t>27/12/2024</a:t>
            </a:fld>
            <a:endParaRPr lang="en-IN"/>
          </a:p>
        </p:txBody>
      </p:sp>
      <p:sp>
        <p:nvSpPr>
          <p:cNvPr id="6" name="Footer Placeholder 5"/>
          <p:cNvSpPr>
            <a:spLocks noGrp="1"/>
          </p:cNvSpPr>
          <p:nvPr>
            <p:ph type="ftr" sz="quarter" idx="11"/>
          </p:nvPr>
        </p:nvSpPr>
        <p:spPr/>
        <p:txBody>
          <a:bodyPr/>
          <a:lstStyle/>
          <a:p>
            <a:r>
              <a:rPr lang="en-US"/>
              <a:t>Made By Jitender Singh Lamba (CPC, COC, CIC, CPCO)</a:t>
            </a:r>
            <a:endParaRPr lang="en-IN"/>
          </a:p>
        </p:txBody>
      </p:sp>
      <p:sp>
        <p:nvSpPr>
          <p:cNvPr id="7" name="Slide Number Placeholder 6"/>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3197523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7B5B5B-686F-4306-A321-918044526D00}" type="datetime1">
              <a:rPr lang="en-IN" smtClean="0"/>
              <a:t>27/12/2024</a:t>
            </a:fld>
            <a:endParaRPr lang="en-IN"/>
          </a:p>
        </p:txBody>
      </p:sp>
      <p:sp>
        <p:nvSpPr>
          <p:cNvPr id="8" name="Footer Placeholder 7"/>
          <p:cNvSpPr>
            <a:spLocks noGrp="1"/>
          </p:cNvSpPr>
          <p:nvPr>
            <p:ph type="ftr" sz="quarter" idx="11"/>
          </p:nvPr>
        </p:nvSpPr>
        <p:spPr/>
        <p:txBody>
          <a:bodyPr/>
          <a:lstStyle/>
          <a:p>
            <a:r>
              <a:rPr lang="en-US"/>
              <a:t>Made By Jitender Singh Lamba (CPC, COC, CIC, CPCO)</a:t>
            </a:r>
            <a:endParaRPr lang="en-IN"/>
          </a:p>
        </p:txBody>
      </p:sp>
      <p:sp>
        <p:nvSpPr>
          <p:cNvPr id="9" name="Slide Number Placeholder 8"/>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2017554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085980-51AF-446D-96FA-19B27820AC18}" type="datetime1">
              <a:rPr lang="en-IN" smtClean="0"/>
              <a:t>27/12/2024</a:t>
            </a:fld>
            <a:endParaRPr lang="en-IN"/>
          </a:p>
        </p:txBody>
      </p:sp>
      <p:sp>
        <p:nvSpPr>
          <p:cNvPr id="4" name="Footer Placeholder 3"/>
          <p:cNvSpPr>
            <a:spLocks noGrp="1"/>
          </p:cNvSpPr>
          <p:nvPr>
            <p:ph type="ftr" sz="quarter" idx="11"/>
          </p:nvPr>
        </p:nvSpPr>
        <p:spPr/>
        <p:txBody>
          <a:bodyPr/>
          <a:lstStyle/>
          <a:p>
            <a:r>
              <a:rPr lang="en-US"/>
              <a:t>Made By Jitender Singh Lamba (CPC, COC, CIC, CPCO)</a:t>
            </a:r>
            <a:endParaRPr lang="en-IN"/>
          </a:p>
        </p:txBody>
      </p:sp>
      <p:sp>
        <p:nvSpPr>
          <p:cNvPr id="5" name="Slide Number Placeholder 4"/>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781989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C2239-F396-4044-9A21-FB6C1428B4AD}" type="datetime1">
              <a:rPr lang="en-IN" smtClean="0"/>
              <a:t>27/12/2024</a:t>
            </a:fld>
            <a:endParaRPr lang="en-IN"/>
          </a:p>
        </p:txBody>
      </p:sp>
      <p:sp>
        <p:nvSpPr>
          <p:cNvPr id="3" name="Footer Placeholder 2"/>
          <p:cNvSpPr>
            <a:spLocks noGrp="1"/>
          </p:cNvSpPr>
          <p:nvPr>
            <p:ph type="ftr" sz="quarter" idx="11"/>
          </p:nvPr>
        </p:nvSpPr>
        <p:spPr/>
        <p:txBody>
          <a:bodyPr/>
          <a:lstStyle/>
          <a:p>
            <a:r>
              <a:rPr lang="en-US"/>
              <a:t>Made By Jitender Singh Lamba (CPC, COC, CIC, CPCO)</a:t>
            </a:r>
            <a:endParaRPr lang="en-IN"/>
          </a:p>
        </p:txBody>
      </p:sp>
      <p:sp>
        <p:nvSpPr>
          <p:cNvPr id="4" name="Slide Number Placeholder 3"/>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2374270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DCC754-3D0B-47C0-8289-B6C66A2FB93F}" type="datetime1">
              <a:rPr lang="en-IN" smtClean="0"/>
              <a:t>27/12/2024</a:t>
            </a:fld>
            <a:endParaRPr lang="en-IN"/>
          </a:p>
        </p:txBody>
      </p:sp>
      <p:sp>
        <p:nvSpPr>
          <p:cNvPr id="6" name="Footer Placeholder 5"/>
          <p:cNvSpPr>
            <a:spLocks noGrp="1"/>
          </p:cNvSpPr>
          <p:nvPr>
            <p:ph type="ftr" sz="quarter" idx="11"/>
          </p:nvPr>
        </p:nvSpPr>
        <p:spPr/>
        <p:txBody>
          <a:bodyPr/>
          <a:lstStyle/>
          <a:p>
            <a:r>
              <a:rPr lang="en-US"/>
              <a:t>Made By Jitender Singh Lamba (CPC, COC, CIC, CPCO)</a:t>
            </a:r>
            <a:endParaRPr lang="en-IN"/>
          </a:p>
        </p:txBody>
      </p:sp>
      <p:sp>
        <p:nvSpPr>
          <p:cNvPr id="7" name="Slide Number Placeholder 6"/>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91785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DA6752-E9DC-4317-88C7-6277967879AF}" type="datetime1">
              <a:rPr lang="en-IN" smtClean="0"/>
              <a:t>27/12/2024</a:t>
            </a:fld>
            <a:endParaRPr lang="en-IN"/>
          </a:p>
        </p:txBody>
      </p:sp>
      <p:sp>
        <p:nvSpPr>
          <p:cNvPr id="6" name="Footer Placeholder 5"/>
          <p:cNvSpPr>
            <a:spLocks noGrp="1"/>
          </p:cNvSpPr>
          <p:nvPr>
            <p:ph type="ftr" sz="quarter" idx="11"/>
          </p:nvPr>
        </p:nvSpPr>
        <p:spPr/>
        <p:txBody>
          <a:bodyPr/>
          <a:lstStyle/>
          <a:p>
            <a:r>
              <a:rPr lang="en-US"/>
              <a:t>Made By Jitender Singh Lamba (CPC, COC, CIC, CPCO)</a:t>
            </a:r>
            <a:endParaRPr lang="en-IN"/>
          </a:p>
        </p:txBody>
      </p:sp>
      <p:sp>
        <p:nvSpPr>
          <p:cNvPr id="7" name="Slide Number Placeholder 6"/>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104700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CEC335-851B-4C8F-A2BC-B7F9BA5B188B}"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2868307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2B3A24-2649-4048-8EEB-A8E64B8B2191}"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26104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C6A7FC-5D4E-470B-B2F5-04730FE69EBA}"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2100534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92694A-0143-4F47-BF34-BBE09A228AAC}"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8906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5A4B9E-9444-415D-9BF8-6B8BB0EDC40C}"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3461256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8C9155-7EBC-40EF-8FD6-5490E9121DB9}"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984809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E23F3D-29C2-4E31-A247-C68B4B8C8057}"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C904DE32-B65A-4596-B8E3-45B76CB2F5C2}" type="slidenum">
              <a:rPr lang="en-IN" smtClean="0"/>
              <a:t>‹#›</a:t>
            </a:fld>
            <a:endParaRPr lang="en-IN"/>
          </a:p>
        </p:txBody>
      </p:sp>
    </p:spTree>
    <p:extLst>
      <p:ext uri="{BB962C8B-B14F-4D97-AF65-F5344CB8AC3E}">
        <p14:creationId xmlns:p14="http://schemas.microsoft.com/office/powerpoint/2010/main" val="1372684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3ACC6A6-55EA-4A31-BAA0-64ABD034E54A}" type="datetime1">
              <a:rPr lang="en-IN" smtClean="0"/>
              <a:t>27/12/2024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Made By Jitender Singh Lamba (CPC, COC, CIC, CPCO)</a:t>
            </a:r>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904DE32-B65A-4596-B8E3-45B76CB2F5C2}" type="slidenum">
              <a:rPr lang="en-IN" smtClean="0"/>
              <a:t>‹#›</a:t>
            </a:fld>
            <a:endParaRPr lang="en-IN"/>
          </a:p>
        </p:txBody>
      </p:sp>
    </p:spTree>
    <p:extLst>
      <p:ext uri="{BB962C8B-B14F-4D97-AF65-F5344CB8AC3E}">
        <p14:creationId xmlns:p14="http://schemas.microsoft.com/office/powerpoint/2010/main" val="980572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413A0-A729-A2F2-15F4-12491D95E116}"/>
              </a:ext>
            </a:extLst>
          </p:cNvPr>
          <p:cNvSpPr>
            <a:spLocks noGrp="1"/>
          </p:cNvSpPr>
          <p:nvPr>
            <p:ph type="ctrTitle"/>
          </p:nvPr>
        </p:nvSpPr>
        <p:spPr>
          <a:xfrm>
            <a:off x="1507067" y="2012701"/>
            <a:ext cx="7766936" cy="2038135"/>
          </a:xfrm>
        </p:spPr>
        <p:txBody>
          <a:bodyPr>
            <a:normAutofit fontScale="90000"/>
          </a:bodyPr>
          <a:lstStyle/>
          <a:p>
            <a:pPr algn="ctr"/>
            <a:r>
              <a:rPr lang="en" sz="4400">
                <a:solidFill>
                  <a:srgbClr val="00B0F0"/>
                </a:solidFill>
              </a:rPr>
              <a:t>Chapter </a:t>
            </a:r>
            <a:r>
              <a:rPr lang="en" sz="4400" dirty="0">
                <a:solidFill>
                  <a:srgbClr val="00B0F0"/>
                </a:solidFill>
              </a:rPr>
              <a:t>6   </a:t>
            </a:r>
            <a:br>
              <a:rPr lang="en" sz="4400" dirty="0">
                <a:solidFill>
                  <a:srgbClr val="00B0F0"/>
                </a:solidFill>
              </a:rPr>
            </a:br>
            <a:r>
              <a:rPr lang="en" sz="4400" dirty="0">
                <a:solidFill>
                  <a:srgbClr val="00B0F0"/>
                </a:solidFill>
              </a:rPr>
              <a:t>Disease Of Nervous System </a:t>
            </a:r>
            <a:br>
              <a:rPr lang="en" sz="4400" dirty="0">
                <a:solidFill>
                  <a:srgbClr val="00B0F0"/>
                </a:solidFill>
              </a:rPr>
            </a:br>
            <a:r>
              <a:rPr lang="en" sz="4400" dirty="0">
                <a:solidFill>
                  <a:srgbClr val="00B0F0"/>
                </a:solidFill>
              </a:rPr>
              <a:t>(G00 – G99)</a:t>
            </a:r>
            <a:endParaRPr lang="en-IN" sz="4400" dirty="0">
              <a:solidFill>
                <a:srgbClr val="00B0F0"/>
              </a:solidFill>
            </a:endParaRPr>
          </a:p>
        </p:txBody>
      </p:sp>
      <p:sp>
        <p:nvSpPr>
          <p:cNvPr id="3" name="Subtitle 2">
            <a:extLst>
              <a:ext uri="{FF2B5EF4-FFF2-40B4-BE49-F238E27FC236}">
                <a16:creationId xmlns:a16="http://schemas.microsoft.com/office/drawing/2014/main" id="{8EB698CD-6C55-DBBC-A917-858B39BC5ACE}"/>
              </a:ext>
            </a:extLst>
          </p:cNvPr>
          <p:cNvSpPr>
            <a:spLocks noGrp="1"/>
          </p:cNvSpPr>
          <p:nvPr>
            <p:ph type="subTitle" idx="1"/>
          </p:nvPr>
        </p:nvSpPr>
        <p:spPr/>
        <p:txBody>
          <a:bodyPr>
            <a:noAutofit/>
          </a:bodyPr>
          <a:lstStyle/>
          <a:p>
            <a:pPr algn="l"/>
            <a:r>
              <a:rPr lang="en-IN" dirty="0">
                <a:solidFill>
                  <a:schemeClr val="accent2"/>
                </a:solidFill>
              </a:rPr>
              <a:t>Dominant and non dominant side</a:t>
            </a:r>
          </a:p>
          <a:p>
            <a:pPr marL="342900" indent="-342900" algn="l">
              <a:buFont typeface="Wingdings" panose="05000000000000000000" pitchFamily="2" charset="2"/>
              <a:buChar char="Ø"/>
            </a:pPr>
            <a:r>
              <a:rPr lang="en-IN" dirty="0">
                <a:solidFill>
                  <a:schemeClr val="tx1"/>
                </a:solidFill>
                <a:latin typeface="Times New Roman" panose="02020603050405020304" pitchFamily="18" charset="0"/>
                <a:cs typeface="Times New Roman" panose="02020603050405020304" pitchFamily="18" charset="0"/>
              </a:rPr>
              <a:t>For ambidextrous patient, the default code should be dominant.</a:t>
            </a:r>
          </a:p>
          <a:p>
            <a:pPr marL="342900" indent="-342900" algn="l">
              <a:buFont typeface="Wingdings" panose="05000000000000000000" pitchFamily="2" charset="2"/>
              <a:buChar char="Ø"/>
            </a:pPr>
            <a:r>
              <a:rPr lang="en-IN" dirty="0">
                <a:solidFill>
                  <a:schemeClr val="tx1"/>
                </a:solidFill>
                <a:latin typeface="Times New Roman" panose="02020603050405020304" pitchFamily="18" charset="0"/>
                <a:cs typeface="Times New Roman" panose="02020603050405020304" pitchFamily="18" charset="0"/>
              </a:rPr>
              <a:t>If Right side is affected , the default code should be dominant.</a:t>
            </a:r>
          </a:p>
          <a:p>
            <a:pPr marL="342900" indent="-342900" algn="l">
              <a:buFont typeface="Wingdings" panose="05000000000000000000" pitchFamily="2" charset="2"/>
              <a:buChar char="Ø"/>
            </a:pPr>
            <a:r>
              <a:rPr lang="en-IN" dirty="0">
                <a:solidFill>
                  <a:schemeClr val="tx1"/>
                </a:solidFill>
                <a:latin typeface="Times New Roman" panose="02020603050405020304" pitchFamily="18" charset="0"/>
                <a:cs typeface="Times New Roman" panose="02020603050405020304" pitchFamily="18" charset="0"/>
              </a:rPr>
              <a:t>If Left side is affected , the default code should be non- dominant</a:t>
            </a:r>
            <a:endParaRPr lang="en-IN" dirty="0">
              <a:solidFill>
                <a:schemeClr val="tx1"/>
              </a:solidFill>
            </a:endParaRPr>
          </a:p>
        </p:txBody>
      </p:sp>
      <p:sp>
        <p:nvSpPr>
          <p:cNvPr id="6" name="Date Placeholder 5">
            <a:extLst>
              <a:ext uri="{FF2B5EF4-FFF2-40B4-BE49-F238E27FC236}">
                <a16:creationId xmlns:a16="http://schemas.microsoft.com/office/drawing/2014/main" id="{BE2E6BF9-9792-8125-FF32-B86173A88F84}"/>
              </a:ext>
            </a:extLst>
          </p:cNvPr>
          <p:cNvSpPr>
            <a:spLocks noGrp="1"/>
          </p:cNvSpPr>
          <p:nvPr>
            <p:ph type="dt" sz="half" idx="10"/>
          </p:nvPr>
        </p:nvSpPr>
        <p:spPr/>
        <p:txBody>
          <a:bodyPr/>
          <a:lstStyle/>
          <a:p>
            <a:fld id="{41890DCE-EE18-4280-98BF-EB1E460946A8}" type="datetime1">
              <a:rPr lang="en-IN" smtClean="0"/>
              <a:t>27/12/2024</a:t>
            </a:fld>
            <a:endParaRPr lang="en-IN"/>
          </a:p>
        </p:txBody>
      </p:sp>
      <p:sp>
        <p:nvSpPr>
          <p:cNvPr id="7" name="Footer Placeholder 6">
            <a:extLst>
              <a:ext uri="{FF2B5EF4-FFF2-40B4-BE49-F238E27FC236}">
                <a16:creationId xmlns:a16="http://schemas.microsoft.com/office/drawing/2014/main" id="{11E7583C-1213-2639-EB26-0F1622438CDB}"/>
              </a:ext>
            </a:extLst>
          </p:cNvPr>
          <p:cNvSpPr>
            <a:spLocks noGrp="1"/>
          </p:cNvSpPr>
          <p:nvPr>
            <p:ph type="ftr" sz="quarter" idx="11"/>
          </p:nvPr>
        </p:nvSpPr>
        <p:spPr/>
        <p:txBody>
          <a:bodyPr/>
          <a:lstStyle/>
          <a:p>
            <a:r>
              <a:rPr lang="en-US"/>
              <a:t>Made By Jitender Singh Lamba (CPC, COC, CIC, CPCO)</a:t>
            </a:r>
            <a:endParaRPr lang="en-IN"/>
          </a:p>
        </p:txBody>
      </p:sp>
      <p:pic>
        <p:nvPicPr>
          <p:cNvPr id="4" name="Picture 3">
            <a:extLst>
              <a:ext uri="{FF2B5EF4-FFF2-40B4-BE49-F238E27FC236}">
                <a16:creationId xmlns:a16="http://schemas.microsoft.com/office/drawing/2014/main" id="{94B55770-FAEB-F251-5AEA-B3A4B93F89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3459" y="194443"/>
            <a:ext cx="882397" cy="924628"/>
          </a:xfrm>
          <a:prstGeom prst="rect">
            <a:avLst/>
          </a:prstGeom>
        </p:spPr>
      </p:pic>
    </p:spTree>
    <p:extLst>
      <p:ext uri="{BB962C8B-B14F-4D97-AF65-F5344CB8AC3E}">
        <p14:creationId xmlns:p14="http://schemas.microsoft.com/office/powerpoint/2010/main" val="2014600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90007-B53E-B118-2906-7E912A2937AC}"/>
              </a:ext>
            </a:extLst>
          </p:cNvPr>
          <p:cNvSpPr>
            <a:spLocks noGrp="1"/>
          </p:cNvSpPr>
          <p:nvPr>
            <p:ph type="title"/>
          </p:nvPr>
        </p:nvSpPr>
        <p:spPr/>
        <p:txBody>
          <a:bodyPr/>
          <a:lstStyle/>
          <a:p>
            <a:pPr algn="ctr"/>
            <a:br>
              <a:rPr lang="en-IN" b="1" dirty="0">
                <a:solidFill>
                  <a:srgbClr val="00B0F0"/>
                </a:solidFill>
              </a:rPr>
            </a:br>
            <a:r>
              <a:rPr lang="en-IN" b="1" dirty="0">
                <a:solidFill>
                  <a:srgbClr val="00B0F0"/>
                </a:solidFill>
              </a:rPr>
              <a:t>Guidelines of Pain</a:t>
            </a:r>
          </a:p>
        </p:txBody>
      </p:sp>
      <p:sp>
        <p:nvSpPr>
          <p:cNvPr id="3" name="Content Placeholder 2">
            <a:extLst>
              <a:ext uri="{FF2B5EF4-FFF2-40B4-BE49-F238E27FC236}">
                <a16:creationId xmlns:a16="http://schemas.microsoft.com/office/drawing/2014/main" id="{17C72941-BD5E-29EB-5435-7038919B5BF8}"/>
              </a:ext>
            </a:extLst>
          </p:cNvPr>
          <p:cNvSpPr>
            <a:spLocks noGrp="1"/>
          </p:cNvSpPr>
          <p:nvPr>
            <p:ph idx="1"/>
          </p:nvPr>
        </p:nvSpPr>
        <p:spPr/>
        <p:txBody>
          <a:bodyPr/>
          <a:lstStyle/>
          <a:p>
            <a:pPr algn="l"/>
            <a:endParaRPr lang="en-IN" sz="1800" b="0" i="0" u="none" strike="noStrike" baseline="0" dirty="0">
              <a:solidFill>
                <a:srgbClr val="000000"/>
              </a:solidFill>
              <a:latin typeface="Times New Roman" panose="02020603050405020304" pitchFamily="18" charset="0"/>
            </a:endParaRPr>
          </a:p>
          <a:p>
            <a:pPr>
              <a:buFont typeface="Wingdings" panose="05000000000000000000" pitchFamily="2" charset="2"/>
              <a:buChar char="Ø"/>
            </a:pPr>
            <a:r>
              <a:rPr lang="en-US" sz="1800" b="0" i="0" u="none" strike="noStrike" baseline="0" dirty="0">
                <a:solidFill>
                  <a:schemeClr val="tx1"/>
                </a:solidFill>
                <a:latin typeface="Times New Roman" panose="02020603050405020304" pitchFamily="18" charset="0"/>
              </a:rPr>
              <a:t>Category </a:t>
            </a:r>
            <a:r>
              <a:rPr lang="en-US" sz="1800" b="1" i="0" u="none" strike="noStrike" baseline="0" dirty="0">
                <a:solidFill>
                  <a:schemeClr val="accent2"/>
                </a:solidFill>
                <a:latin typeface="Times New Roman" panose="02020603050405020304" pitchFamily="18" charset="0"/>
              </a:rPr>
              <a:t>G89</a:t>
            </a:r>
            <a:r>
              <a:rPr lang="en-US" sz="1800" b="1" i="0" u="none" strike="noStrike" baseline="0" dirty="0">
                <a:solidFill>
                  <a:schemeClr val="tx1"/>
                </a:solidFill>
                <a:latin typeface="Times New Roman" panose="02020603050405020304" pitchFamily="18" charset="0"/>
              </a:rPr>
              <a:t> </a:t>
            </a:r>
            <a:r>
              <a:rPr lang="en-US" sz="1800" b="0" i="0" u="none" strike="noStrike" baseline="0" dirty="0">
                <a:solidFill>
                  <a:schemeClr val="tx1"/>
                </a:solidFill>
                <a:latin typeface="Times New Roman" panose="02020603050405020304" pitchFamily="18" charset="0"/>
              </a:rPr>
              <a:t>codes are acceptable as principal diagnosis or the first-listed code</a:t>
            </a:r>
            <a:endParaRPr lang="en-IN" sz="1800" dirty="0">
              <a:solidFill>
                <a:schemeClr val="tx1"/>
              </a:solidFill>
              <a:latin typeface="Times New Roman" panose="02020603050405020304" pitchFamily="18" charset="0"/>
            </a:endParaRPr>
          </a:p>
          <a:p>
            <a:pPr>
              <a:buFont typeface="Wingdings" panose="05000000000000000000" pitchFamily="2" charset="2"/>
              <a:buChar char="Ø"/>
            </a:pPr>
            <a:r>
              <a:rPr lang="en-IN" sz="1800" b="1" i="0" u="none" strike="noStrike" baseline="0" dirty="0">
                <a:solidFill>
                  <a:schemeClr val="accent2"/>
                </a:solidFill>
                <a:latin typeface="Times New Roman" panose="02020603050405020304" pitchFamily="18" charset="0"/>
              </a:rPr>
              <a:t>Neoplasm Related Pain</a:t>
            </a:r>
            <a:r>
              <a:rPr lang="en-IN" sz="1800" b="1" i="0" u="none" strike="noStrike" baseline="0" dirty="0">
                <a:solidFill>
                  <a:schemeClr val="tx1"/>
                </a:solidFill>
                <a:latin typeface="Times New Roman" panose="02020603050405020304" pitchFamily="18" charset="0"/>
              </a:rPr>
              <a:t>: </a:t>
            </a:r>
            <a:r>
              <a:rPr lang="en-US" sz="1800" b="0" i="0" u="none" strike="noStrike" baseline="0" dirty="0">
                <a:solidFill>
                  <a:schemeClr val="tx1"/>
                </a:solidFill>
                <a:latin typeface="Times New Roman" panose="02020603050405020304" pitchFamily="18" charset="0"/>
              </a:rPr>
              <a:t>Code </a:t>
            </a:r>
            <a:r>
              <a:rPr lang="en-US" sz="1800" b="0" i="0" u="none" strike="noStrike" baseline="0" dirty="0">
                <a:solidFill>
                  <a:schemeClr val="accent2"/>
                </a:solidFill>
                <a:latin typeface="Times New Roman" panose="02020603050405020304" pitchFamily="18" charset="0"/>
              </a:rPr>
              <a:t>G89.3 i</a:t>
            </a:r>
            <a:r>
              <a:rPr lang="en-US" sz="1800" b="0" i="0" u="none" strike="noStrike" baseline="0" dirty="0">
                <a:solidFill>
                  <a:schemeClr val="tx1"/>
                </a:solidFill>
                <a:latin typeface="Times New Roman" panose="02020603050405020304" pitchFamily="18" charset="0"/>
              </a:rPr>
              <a:t>s assigned to pain documented as being related, associated or due to cancer, primary or secondary malignancy, or tumor. This code is assigned regardless of whether the pain is acute or chronic.</a:t>
            </a:r>
            <a:endParaRPr lang="en-IN" dirty="0">
              <a:solidFill>
                <a:schemeClr val="tx1"/>
              </a:solidFill>
            </a:endParaRPr>
          </a:p>
        </p:txBody>
      </p:sp>
      <p:sp>
        <p:nvSpPr>
          <p:cNvPr id="4" name="Date Placeholder 3">
            <a:extLst>
              <a:ext uri="{FF2B5EF4-FFF2-40B4-BE49-F238E27FC236}">
                <a16:creationId xmlns:a16="http://schemas.microsoft.com/office/drawing/2014/main" id="{1C3C8271-68A6-40A3-1000-DD16CB7A4993}"/>
              </a:ext>
            </a:extLst>
          </p:cNvPr>
          <p:cNvSpPr>
            <a:spLocks noGrp="1"/>
          </p:cNvSpPr>
          <p:nvPr>
            <p:ph type="dt" sz="half" idx="10"/>
          </p:nvPr>
        </p:nvSpPr>
        <p:spPr/>
        <p:txBody>
          <a:bodyPr/>
          <a:lstStyle/>
          <a:p>
            <a:fld id="{8D6E1D57-8076-4CDD-874B-E55D61A4FED6}" type="datetime1">
              <a:rPr lang="en-IN" smtClean="0"/>
              <a:t>27/12/2024</a:t>
            </a:fld>
            <a:endParaRPr lang="en-IN"/>
          </a:p>
        </p:txBody>
      </p:sp>
      <p:sp>
        <p:nvSpPr>
          <p:cNvPr id="5" name="Footer Placeholder 4">
            <a:extLst>
              <a:ext uri="{FF2B5EF4-FFF2-40B4-BE49-F238E27FC236}">
                <a16:creationId xmlns:a16="http://schemas.microsoft.com/office/drawing/2014/main" id="{65DFC63E-C6A7-8523-0CEC-7AE0ACC21A9E}"/>
              </a:ext>
            </a:extLst>
          </p:cNvPr>
          <p:cNvSpPr>
            <a:spLocks noGrp="1"/>
          </p:cNvSpPr>
          <p:nvPr>
            <p:ph type="ftr" sz="quarter" idx="11"/>
          </p:nvPr>
        </p:nvSpPr>
        <p:spPr/>
        <p:txBody>
          <a:bodyPr/>
          <a:lstStyle/>
          <a:p>
            <a:r>
              <a:rPr lang="en-US"/>
              <a:t>Made By Jitender Singh Lamba (CPC, COC, CIC, CPCO)</a:t>
            </a:r>
            <a:endParaRPr lang="en-IN"/>
          </a:p>
        </p:txBody>
      </p:sp>
      <p:pic>
        <p:nvPicPr>
          <p:cNvPr id="6" name="Picture 5">
            <a:extLst>
              <a:ext uri="{FF2B5EF4-FFF2-40B4-BE49-F238E27FC236}">
                <a16:creationId xmlns:a16="http://schemas.microsoft.com/office/drawing/2014/main" id="{0EA89A09-831F-7679-D959-C8B2D4B0E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147" y="0"/>
            <a:ext cx="882397" cy="924628"/>
          </a:xfrm>
          <a:prstGeom prst="rect">
            <a:avLst/>
          </a:prstGeom>
        </p:spPr>
      </p:pic>
    </p:spTree>
    <p:extLst>
      <p:ext uri="{BB962C8B-B14F-4D97-AF65-F5344CB8AC3E}">
        <p14:creationId xmlns:p14="http://schemas.microsoft.com/office/powerpoint/2010/main" val="34756704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TotalTime>
  <Words>144</Words>
  <Application>Microsoft Office PowerPoint</Application>
  <PresentationFormat>Widescreen</PresentationFormat>
  <Paragraphs>13</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Times New Roman</vt:lpstr>
      <vt:lpstr>Trebuchet MS</vt:lpstr>
      <vt:lpstr>Wingdings</vt:lpstr>
      <vt:lpstr>Wingdings 3</vt:lpstr>
      <vt:lpstr>Facet</vt:lpstr>
      <vt:lpstr>Chapter 6    Disease Of Nervous System  (G00 – G99)</vt:lpstr>
      <vt:lpstr> Guidelines of Pain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Jitender Singh</dc:creator>
  <cp:lastModifiedBy>Jitender Singh</cp:lastModifiedBy>
  <cp:revision>9</cp:revision>
  <dcterms:created xsi:type="dcterms:W3CDTF">2024-12-26T16:24:08Z</dcterms:created>
  <dcterms:modified xsi:type="dcterms:W3CDTF">2024-12-27T08:11:06Z</dcterms:modified>
</cp:coreProperties>
</file>