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367632B-1DDC-40B1-98F2-919489416655}" v="3" dt="2025-01-06T14:18:00.53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itender Singh" userId="aa34d5308c137e42" providerId="LiveId" clId="{F367632B-1DDC-40B1-98F2-919489416655}"/>
    <pc:docChg chg="undo custSel addSld modSld">
      <pc:chgData name="Jitender Singh" userId="aa34d5308c137e42" providerId="LiveId" clId="{F367632B-1DDC-40B1-98F2-919489416655}" dt="2025-01-08T15:09:41.969" v="387" actId="207"/>
      <pc:docMkLst>
        <pc:docMk/>
      </pc:docMkLst>
      <pc:sldChg chg="addSp delSp modSp mod">
        <pc:chgData name="Jitender Singh" userId="aa34d5308c137e42" providerId="LiveId" clId="{F367632B-1DDC-40B1-98F2-919489416655}" dt="2025-01-08T15:09:41.969" v="387" actId="207"/>
        <pc:sldMkLst>
          <pc:docMk/>
          <pc:sldMk cId="1331456461" sldId="256"/>
        </pc:sldMkLst>
        <pc:spChg chg="mod">
          <ac:chgData name="Jitender Singh" userId="aa34d5308c137e42" providerId="LiveId" clId="{F367632B-1DDC-40B1-98F2-919489416655}" dt="2025-01-06T14:20:03.925" v="384" actId="122"/>
          <ac:spMkLst>
            <pc:docMk/>
            <pc:sldMk cId="1331456461" sldId="256"/>
            <ac:spMk id="2" creationId="{83E80966-6411-7DF0-2C3F-D71B60265DAE}"/>
          </ac:spMkLst>
        </pc:spChg>
        <pc:spChg chg="mod">
          <ac:chgData name="Jitender Singh" userId="aa34d5308c137e42" providerId="LiveId" clId="{F367632B-1DDC-40B1-98F2-919489416655}" dt="2025-01-08T15:09:41.969" v="387" actId="207"/>
          <ac:spMkLst>
            <pc:docMk/>
            <pc:sldMk cId="1331456461" sldId="256"/>
            <ac:spMk id="3" creationId="{89EB52E3-C81F-E021-2CD0-6FBFDB840B77}"/>
          </ac:spMkLst>
        </pc:spChg>
      </pc:sldChg>
      <pc:sldChg chg="modSp new mod">
        <pc:chgData name="Jitender Singh" userId="aa34d5308c137e42" providerId="LiveId" clId="{F367632B-1DDC-40B1-98F2-919489416655}" dt="2025-01-06T14:18:32.443" v="381" actId="27636"/>
        <pc:sldMkLst>
          <pc:docMk/>
          <pc:sldMk cId="442359274" sldId="257"/>
        </pc:sldMkLst>
        <pc:spChg chg="mod">
          <ac:chgData name="Jitender Singh" userId="aa34d5308c137e42" providerId="LiveId" clId="{F367632B-1DDC-40B1-98F2-919489416655}" dt="2025-01-06T14:17:10.716" v="374"/>
          <ac:spMkLst>
            <pc:docMk/>
            <pc:sldMk cId="442359274" sldId="257"/>
            <ac:spMk id="2" creationId="{9C536D60-AF4C-F4D6-394B-BD23C717F288}"/>
          </ac:spMkLst>
        </pc:spChg>
        <pc:spChg chg="mod">
          <ac:chgData name="Jitender Singh" userId="aa34d5308c137e42" providerId="LiveId" clId="{F367632B-1DDC-40B1-98F2-919489416655}" dt="2025-01-06T14:18:32.443" v="381" actId="27636"/>
          <ac:spMkLst>
            <pc:docMk/>
            <pc:sldMk cId="442359274" sldId="257"/>
            <ac:spMk id="3" creationId="{C15C112F-B353-1FF3-87D0-BD86E1CFE30B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001DF0-B2AD-41A5-A893-795664C8F147}" type="datetimeFigureOut">
              <a:rPr lang="en-IN" smtClean="0"/>
              <a:t>08/01/2025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50A4D5-153C-43C8-B232-0D91040F17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63299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B8295-F3AB-495F-AE1A-68FA8D9B5DA9}" type="datetime1">
              <a:rPr lang="en-IN" smtClean="0"/>
              <a:t>08/01/2025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 COC, CIC, CPCO)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E8BB04-938B-4A34-A25E-D3275DE684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62342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DD627-FB40-43C8-A5EE-DB1979139978}" type="datetime1">
              <a:rPr lang="en-IN" smtClean="0"/>
              <a:t>08/01/2025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 COC, CIC, CPCO)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E8BB04-938B-4A34-A25E-D3275DE684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91379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5287D-072F-47D7-8F2E-A8FEF7A98D41}" type="datetime1">
              <a:rPr lang="en-IN" smtClean="0"/>
              <a:t>08/01/2025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 COC, CIC, CPCO)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E8BB04-938B-4A34-A25E-D3275DE684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02530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DACB2-C277-4D99-8411-33A825E72802}" type="datetime1">
              <a:rPr lang="en-IN" smtClean="0"/>
              <a:t>08/01/2025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 COC, CIC, CPCO)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E8BB04-938B-4A34-A25E-D3275DE684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264024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5D924-BADC-48D5-A1AC-EFE5FE398A44}" type="datetime1">
              <a:rPr lang="en-IN" smtClean="0"/>
              <a:t>08/01/2025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 COC, CIC, CPCO)</a:t>
            </a:r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E8BB04-938B-4A34-A25E-D3275DE684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584598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CD202-E904-4828-B20C-BFE3F98C9C4A}" type="datetime1">
              <a:rPr lang="en-IN" smtClean="0"/>
              <a:t>08/01/2025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 COC, CIC, CPCO)</a:t>
            </a: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E8BB04-938B-4A34-A25E-D3275DE684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73492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6DF5E-7164-4696-9CB2-B8F700505F15}" type="datetime1">
              <a:rPr lang="en-IN" smtClean="0"/>
              <a:t>08/01/2025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 COC, CIC, CPCO)</a:t>
            </a:r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E8BB04-938B-4A34-A25E-D3275DE684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391867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53912-F8ED-4A71-80E4-6C997F034B2F}" type="datetime1">
              <a:rPr lang="en-IN" smtClean="0"/>
              <a:t>08/01/2025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 COC, CIC, CPCO)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E8BB04-938B-4A34-A25E-D3275DE684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557617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42125-640D-4942-BE67-A125B8493460}" type="datetime1">
              <a:rPr lang="en-IN" smtClean="0"/>
              <a:t>08/01/2025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 COC, CIC, CPCO)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E8BB04-938B-4A34-A25E-D3275DE684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936052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9952E-585B-459A-9B13-8643AD615AE2}" type="datetime1">
              <a:rPr lang="en-IN" smtClean="0"/>
              <a:t>08/01/2025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 COC, CIC, CPCO)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E8BB04-938B-4A34-A25E-D3275DE684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235397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C1829-5770-4466-AD84-BC13DB3D345F}" type="datetime1">
              <a:rPr lang="en-IN" smtClean="0"/>
              <a:t>08/01/2025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 COC, CIC, CPCO)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E8BB04-938B-4A34-A25E-D3275DE68479}" type="slidenum">
              <a:rPr lang="en-IN" smtClean="0"/>
              <a:t>‹#›</a:t>
            </a:fld>
            <a:endParaRPr lang="en-IN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44418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DBBB3-BEC0-43CC-8905-3E2718D7520B}" type="datetime1">
              <a:rPr lang="en-IN" smtClean="0"/>
              <a:t>08/01/2025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 COC, CIC, CPCO)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E8BB04-938B-4A34-A25E-D3275DE684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741361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BD1B8-0AF6-4790-8875-3EF56D52EF59}" type="datetime1">
              <a:rPr lang="en-IN" smtClean="0"/>
              <a:t>08/01/2025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 COC, CIC, CPCO)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E8BB04-938B-4A34-A25E-D3275DE68479}" type="slidenum">
              <a:rPr lang="en-IN" smtClean="0"/>
              <a:t>‹#›</a:t>
            </a:fld>
            <a:endParaRPr lang="en-IN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022002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38A29-D7E8-43CD-9C79-0F4514B5231F}" type="datetime1">
              <a:rPr lang="en-IN" smtClean="0"/>
              <a:t>08/01/2025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 COC, CIC, CPCO)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E8BB04-938B-4A34-A25E-D3275DE684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614503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A40FF-9490-450A-A4AB-9F1EC7916898}" type="datetime1">
              <a:rPr lang="en-IN" smtClean="0"/>
              <a:t>08/01/2025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 COC, CIC, CPCO)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E8BB04-938B-4A34-A25E-D3275DE684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651057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18A1E-2C1C-4952-BE83-5806C47242B8}" type="datetime1">
              <a:rPr lang="en-IN" smtClean="0"/>
              <a:t>08/01/2025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 COC, CIC, CPCO)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E8BB04-938B-4A34-A25E-D3275DE684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967617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F6D98F-6CFF-4B04-BE2F-3EBACB20B0EE}" type="datetime1">
              <a:rPr lang="en-IN" smtClean="0"/>
              <a:t>08/01/2025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Made By Jitender Singh Lamba (CPC, COC, CIC, CPCO)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B5E8BB04-938B-4A34-A25E-D3275DE684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43985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hf sldNum="0" hdr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E80966-6411-7DF0-2C3F-D71B60265D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39112" y="1122363"/>
            <a:ext cx="7964424" cy="1812861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400" b="1" dirty="0">
                <a:solidFill>
                  <a:srgbClr val="00B0F0"/>
                </a:solidFill>
              </a:rPr>
              <a:t>Colonoscopy</a:t>
            </a:r>
            <a:br>
              <a:rPr lang="en-US" sz="4400" b="1" dirty="0">
                <a:solidFill>
                  <a:srgbClr val="00B0F0"/>
                </a:solidFill>
              </a:rPr>
            </a:br>
            <a:r>
              <a:rPr lang="en-US" sz="4400" b="1" dirty="0">
                <a:solidFill>
                  <a:srgbClr val="00B0F0"/>
                </a:solidFill>
              </a:rPr>
              <a:t>45378-45398</a:t>
            </a:r>
            <a:br>
              <a:rPr lang="en-US" sz="4400" dirty="0"/>
            </a:br>
            <a:br>
              <a:rPr lang="en-US" sz="4400" dirty="0"/>
            </a:br>
            <a:endParaRPr lang="en-IN" sz="4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EB52E3-C81F-E021-2CD0-6FBFDB840B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7334" y="1856232"/>
            <a:ext cx="9990666" cy="4517136"/>
          </a:xfrm>
        </p:spPr>
        <p:txBody>
          <a:bodyPr>
            <a:normAutofit/>
          </a:bodyPr>
          <a:lstStyle/>
          <a:p>
            <a:pPr algn="l"/>
            <a:r>
              <a:rPr lang="en-US" sz="1600" b="1" dirty="0">
                <a:solidFill>
                  <a:srgbClr val="00B050"/>
                </a:solidFill>
              </a:rPr>
              <a:t>45378</a:t>
            </a:r>
            <a:r>
              <a:rPr lang="en-US" sz="1600" dirty="0">
                <a:solidFill>
                  <a:srgbClr val="00B050"/>
                </a:solidFill>
              </a:rPr>
              <a:t>: </a:t>
            </a:r>
            <a:r>
              <a:rPr lang="en-US" sz="1600" b="1" i="0" dirty="0">
                <a:solidFill>
                  <a:srgbClr val="00B050"/>
                </a:solidFill>
                <a:effectLst/>
                <a:latin typeface="Montserrat" panose="00000500000000000000" pitchFamily="2" charset="0"/>
              </a:rPr>
              <a:t>Colonoscopy, flexible</a:t>
            </a:r>
            <a:r>
              <a:rPr lang="en-US" sz="1600" b="0" i="0" dirty="0">
                <a:solidFill>
                  <a:srgbClr val="00B050"/>
                </a:solidFill>
                <a:effectLst/>
                <a:latin typeface="Montserrat" panose="00000500000000000000" pitchFamily="2" charset="0"/>
              </a:rPr>
              <a:t>; </a:t>
            </a:r>
            <a:r>
              <a:rPr lang="en-US" sz="1600" b="0" i="0" dirty="0">
                <a:solidFill>
                  <a:srgbClr val="333333"/>
                </a:solidFill>
                <a:effectLst/>
                <a:latin typeface="Montserrat" panose="00000500000000000000" pitchFamily="2" charset="0"/>
              </a:rPr>
              <a:t>diagnostic, including collection of specimen(s) by brushing or washing, when performed (separate procedure)</a:t>
            </a:r>
          </a:p>
          <a:p>
            <a:pPr algn="l"/>
            <a:r>
              <a:rPr lang="en-US" sz="1600" b="1" dirty="0">
                <a:solidFill>
                  <a:srgbClr val="00B050"/>
                </a:solidFill>
                <a:latin typeface="Montserrat" panose="00000500000000000000" pitchFamily="2" charset="0"/>
              </a:rPr>
              <a:t>45379</a:t>
            </a:r>
            <a:r>
              <a:rPr lang="en-US" sz="1600" dirty="0">
                <a:solidFill>
                  <a:srgbClr val="333333"/>
                </a:solidFill>
                <a:latin typeface="Montserrat" panose="00000500000000000000" pitchFamily="2" charset="0"/>
              </a:rPr>
              <a:t>: </a:t>
            </a:r>
            <a:r>
              <a:rPr lang="en-US" sz="1600" b="1" i="0" dirty="0">
                <a:solidFill>
                  <a:srgbClr val="00B050"/>
                </a:solidFill>
                <a:effectLst/>
                <a:latin typeface="Montserrat" panose="00000500000000000000" pitchFamily="2" charset="0"/>
              </a:rPr>
              <a:t>Colonoscopy, flexible; </a:t>
            </a:r>
            <a:r>
              <a:rPr lang="en-US" sz="1600" b="0" i="0" dirty="0">
                <a:solidFill>
                  <a:srgbClr val="333333"/>
                </a:solidFill>
                <a:effectLst/>
                <a:latin typeface="Montserrat" panose="00000500000000000000" pitchFamily="2" charset="0"/>
              </a:rPr>
              <a:t>with removal of foreign body(s)</a:t>
            </a:r>
          </a:p>
          <a:p>
            <a:pPr algn="l"/>
            <a:r>
              <a:rPr lang="en-US" sz="1600" b="1" dirty="0">
                <a:solidFill>
                  <a:srgbClr val="00B050"/>
                </a:solidFill>
                <a:latin typeface="Montserrat" panose="00000500000000000000" pitchFamily="2" charset="0"/>
              </a:rPr>
              <a:t>45380</a:t>
            </a:r>
            <a:r>
              <a:rPr lang="en-US" sz="1600" dirty="0">
                <a:solidFill>
                  <a:srgbClr val="333333"/>
                </a:solidFill>
                <a:latin typeface="Montserrat" panose="00000500000000000000" pitchFamily="2" charset="0"/>
              </a:rPr>
              <a:t>: </a:t>
            </a:r>
            <a:r>
              <a:rPr lang="en-US" sz="1600" b="1" i="0" dirty="0">
                <a:solidFill>
                  <a:srgbClr val="00B050"/>
                </a:solidFill>
                <a:effectLst/>
                <a:latin typeface="Montserrat" panose="00000500000000000000" pitchFamily="2" charset="0"/>
              </a:rPr>
              <a:t>Colonoscopy, flexible;</a:t>
            </a:r>
            <a:r>
              <a:rPr lang="en-US" sz="1600" b="0" i="0" dirty="0">
                <a:solidFill>
                  <a:srgbClr val="333333"/>
                </a:solidFill>
                <a:effectLst/>
                <a:latin typeface="Montserrat" panose="00000500000000000000" pitchFamily="2" charset="0"/>
              </a:rPr>
              <a:t> with biopsy, single or multiple </a:t>
            </a:r>
            <a:r>
              <a:rPr lang="en-US" sz="1600" b="0" i="0" dirty="0">
                <a:solidFill>
                  <a:srgbClr val="FF0000"/>
                </a:solidFill>
                <a:effectLst/>
                <a:latin typeface="Montserrat" panose="00000500000000000000" pitchFamily="2" charset="0"/>
              </a:rPr>
              <a:t>(We a</a:t>
            </a:r>
            <a:r>
              <a:rPr lang="en-US" sz="1600" dirty="0">
                <a:solidFill>
                  <a:srgbClr val="FF0000"/>
                </a:solidFill>
                <a:latin typeface="Montserrat" panose="00000500000000000000" pitchFamily="2" charset="0"/>
              </a:rPr>
              <a:t>lso called cold biopsy</a:t>
            </a:r>
            <a:r>
              <a:rPr lang="en-US" sz="1600" dirty="0">
                <a:solidFill>
                  <a:srgbClr val="333333"/>
                </a:solidFill>
                <a:latin typeface="Montserrat" panose="00000500000000000000" pitchFamily="2" charset="0"/>
              </a:rPr>
              <a:t>) (Cold biopsy means we freeze the tissue with the help of nitrogen gas and temperature is -20 degree)</a:t>
            </a:r>
          </a:p>
          <a:p>
            <a:pPr algn="l"/>
            <a:r>
              <a:rPr lang="en-US" sz="1600" b="1" dirty="0">
                <a:solidFill>
                  <a:srgbClr val="00B050"/>
                </a:solidFill>
                <a:latin typeface="Montserrat" panose="00000500000000000000" pitchFamily="2" charset="0"/>
              </a:rPr>
              <a:t>45381: </a:t>
            </a:r>
            <a:r>
              <a:rPr lang="en-US" sz="1600" b="1" i="0" dirty="0">
                <a:solidFill>
                  <a:srgbClr val="00B050"/>
                </a:solidFill>
                <a:effectLst/>
                <a:latin typeface="Montserrat" panose="00000500000000000000" pitchFamily="2" charset="0"/>
              </a:rPr>
              <a:t>Colonoscopy, flexible; </a:t>
            </a:r>
            <a:r>
              <a:rPr lang="en-US" sz="1600" b="0" i="0" dirty="0">
                <a:solidFill>
                  <a:srgbClr val="333333"/>
                </a:solidFill>
                <a:effectLst/>
                <a:latin typeface="Montserrat" panose="00000500000000000000" pitchFamily="2" charset="0"/>
              </a:rPr>
              <a:t>with directed submucosal injection(s), any substance.</a:t>
            </a:r>
          </a:p>
          <a:p>
            <a:pPr algn="l"/>
            <a:r>
              <a:rPr lang="en-US" sz="1600" b="1" dirty="0">
                <a:solidFill>
                  <a:srgbClr val="00B050"/>
                </a:solidFill>
                <a:latin typeface="Montserrat" panose="00000500000000000000" pitchFamily="2" charset="0"/>
              </a:rPr>
              <a:t>45382</a:t>
            </a:r>
            <a:r>
              <a:rPr lang="en-US" sz="1600" dirty="0">
                <a:solidFill>
                  <a:srgbClr val="333333"/>
                </a:solidFill>
                <a:latin typeface="Montserrat" panose="00000500000000000000" pitchFamily="2" charset="0"/>
              </a:rPr>
              <a:t>: </a:t>
            </a:r>
            <a:r>
              <a:rPr lang="en-US" sz="1600" b="1" i="0" dirty="0">
                <a:solidFill>
                  <a:srgbClr val="00B050"/>
                </a:solidFill>
                <a:effectLst/>
                <a:latin typeface="Montserrat" panose="00000500000000000000" pitchFamily="2" charset="0"/>
              </a:rPr>
              <a:t>Colonoscopy, flexible</a:t>
            </a:r>
            <a:r>
              <a:rPr lang="en-US" sz="1600" b="0" i="0" dirty="0">
                <a:solidFill>
                  <a:srgbClr val="333333"/>
                </a:solidFill>
                <a:effectLst/>
                <a:latin typeface="Montserrat" panose="00000500000000000000" pitchFamily="2" charset="0"/>
              </a:rPr>
              <a:t>; with control of bleeding, any method (with th</a:t>
            </a:r>
            <a:r>
              <a:rPr lang="en-US" sz="1600" dirty="0">
                <a:solidFill>
                  <a:srgbClr val="333333"/>
                </a:solidFill>
                <a:latin typeface="Montserrat" panose="00000500000000000000" pitchFamily="2" charset="0"/>
              </a:rPr>
              <a:t>e help of </a:t>
            </a:r>
            <a:r>
              <a:rPr lang="en-US" sz="1600" b="1" dirty="0">
                <a:solidFill>
                  <a:srgbClr val="00B050"/>
                </a:solidFill>
                <a:latin typeface="Montserrat" panose="00000500000000000000" pitchFamily="2" charset="0"/>
              </a:rPr>
              <a:t>electrocautery</a:t>
            </a:r>
            <a:r>
              <a:rPr lang="en-US" sz="1600" b="1" dirty="0">
                <a:solidFill>
                  <a:srgbClr val="333333"/>
                </a:solidFill>
                <a:latin typeface="Montserrat" panose="00000500000000000000" pitchFamily="2" charset="0"/>
              </a:rPr>
              <a:t> </a:t>
            </a:r>
            <a:r>
              <a:rPr lang="en-US" sz="1600" dirty="0">
                <a:solidFill>
                  <a:srgbClr val="333333"/>
                </a:solidFill>
                <a:latin typeface="Montserrat" panose="00000500000000000000" pitchFamily="2" charset="0"/>
              </a:rPr>
              <a:t>we stop the bleeding) (we close the mouth)</a:t>
            </a:r>
          </a:p>
          <a:p>
            <a:pPr algn="l"/>
            <a:r>
              <a:rPr lang="en-US" sz="1600" b="1" dirty="0">
                <a:solidFill>
                  <a:srgbClr val="00B050"/>
                </a:solidFill>
                <a:latin typeface="Montserrat" panose="00000500000000000000" pitchFamily="2" charset="0"/>
              </a:rPr>
              <a:t>45388: C</a:t>
            </a:r>
            <a:r>
              <a:rPr lang="en-US" sz="1600" b="1" i="0" dirty="0">
                <a:solidFill>
                  <a:srgbClr val="00B050"/>
                </a:solidFill>
                <a:effectLst/>
                <a:latin typeface="Montserrat" panose="00000500000000000000" pitchFamily="2" charset="0"/>
              </a:rPr>
              <a:t>olonoscopy, flexible</a:t>
            </a:r>
            <a:r>
              <a:rPr lang="en-US" sz="1600" b="0" i="0" dirty="0">
                <a:solidFill>
                  <a:srgbClr val="333333"/>
                </a:solidFill>
                <a:effectLst/>
                <a:latin typeface="Montserrat" panose="00000500000000000000" pitchFamily="2" charset="0"/>
              </a:rPr>
              <a:t>; with ablation of tumor(s), polyp(s), or other lesion(s) (includes pre- and post-dilation and guide wire passage, when performed) </a:t>
            </a:r>
          </a:p>
          <a:p>
            <a:pPr algn="l"/>
            <a:r>
              <a:rPr lang="en-US" sz="1600" b="1" dirty="0">
                <a:solidFill>
                  <a:srgbClr val="00B050"/>
                </a:solidFill>
                <a:latin typeface="Montserrat" panose="00000500000000000000" pitchFamily="2" charset="0"/>
              </a:rPr>
              <a:t>45384:</a:t>
            </a:r>
            <a:r>
              <a:rPr lang="en-US" sz="1600" dirty="0">
                <a:solidFill>
                  <a:srgbClr val="00B050"/>
                </a:solidFill>
                <a:latin typeface="Montserrat" panose="00000500000000000000" pitchFamily="2" charset="0"/>
              </a:rPr>
              <a:t> </a:t>
            </a:r>
            <a:r>
              <a:rPr lang="en-US" sz="1600" b="1" i="0" dirty="0">
                <a:solidFill>
                  <a:srgbClr val="00B050"/>
                </a:solidFill>
                <a:effectLst/>
                <a:latin typeface="Montserrat" panose="00000500000000000000" pitchFamily="2" charset="0"/>
              </a:rPr>
              <a:t>Colonoscopy, flexible</a:t>
            </a:r>
            <a:r>
              <a:rPr lang="en-US" sz="1600" b="0" i="0" dirty="0">
                <a:solidFill>
                  <a:srgbClr val="333333"/>
                </a:solidFill>
                <a:effectLst/>
                <a:latin typeface="Montserrat" panose="00000500000000000000" pitchFamily="2" charset="0"/>
              </a:rPr>
              <a:t>; with removal of tumor(s), polyp(s), or other lesion(s) by </a:t>
            </a:r>
            <a:r>
              <a:rPr lang="en-US" sz="1600" b="1" i="0" dirty="0">
                <a:solidFill>
                  <a:srgbClr val="00B050"/>
                </a:solidFill>
                <a:effectLst/>
                <a:latin typeface="Montserrat" panose="00000500000000000000" pitchFamily="2" charset="0"/>
              </a:rPr>
              <a:t>hot biopsy forceps</a:t>
            </a:r>
          </a:p>
          <a:p>
            <a:pPr algn="l"/>
            <a:r>
              <a:rPr lang="en-US" sz="1600" b="1" dirty="0">
                <a:solidFill>
                  <a:srgbClr val="00B050"/>
                </a:solidFill>
                <a:latin typeface="Montserrat" panose="00000500000000000000" pitchFamily="2" charset="0"/>
              </a:rPr>
              <a:t>45385: </a:t>
            </a:r>
            <a:r>
              <a:rPr lang="en-US" sz="1600" b="1" i="0" dirty="0">
                <a:solidFill>
                  <a:srgbClr val="00B050"/>
                </a:solidFill>
                <a:effectLst/>
                <a:latin typeface="Montserrat" panose="00000500000000000000" pitchFamily="2" charset="0"/>
              </a:rPr>
              <a:t>Colonoscopy, flexible</a:t>
            </a:r>
            <a:r>
              <a:rPr lang="en-US" sz="1600" b="0" i="0" dirty="0">
                <a:solidFill>
                  <a:srgbClr val="333333"/>
                </a:solidFill>
                <a:effectLst/>
                <a:latin typeface="Montserrat" panose="00000500000000000000" pitchFamily="2" charset="0"/>
              </a:rPr>
              <a:t>; with removal of tumor(s), polyp(s), or other lesion(s) by </a:t>
            </a:r>
            <a:r>
              <a:rPr lang="en-US" sz="1600" b="1" i="0" dirty="0">
                <a:solidFill>
                  <a:srgbClr val="00B050"/>
                </a:solidFill>
                <a:effectLst/>
                <a:latin typeface="Montserrat" panose="00000500000000000000" pitchFamily="2" charset="0"/>
              </a:rPr>
              <a:t>snare technique</a:t>
            </a:r>
          </a:p>
          <a:p>
            <a:pPr algn="l"/>
            <a:endParaRPr lang="en-US" sz="1600" dirty="0">
              <a:solidFill>
                <a:srgbClr val="333333"/>
              </a:solidFill>
              <a:latin typeface="Montserrat" panose="00000500000000000000" pitchFamily="2" charset="0"/>
            </a:endParaRPr>
          </a:p>
          <a:p>
            <a:pPr algn="l"/>
            <a:endParaRPr lang="en-IN" sz="1600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F98A0AC-8480-8EB7-721D-73D48C0EF9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0F7C2-F25F-4A71-AF90-B6D6ECFDF662}" type="datetime1">
              <a:rPr lang="en-IN" smtClean="0"/>
              <a:t>08/01/2025</a:t>
            </a:fld>
            <a:endParaRPr lang="en-IN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34F543E-3DE2-0A13-9448-C8E3C79DA2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 COC, CIC, CPCO)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314564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536D60-AF4C-F4D6-394B-BD23C717F2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B0F0"/>
                </a:solidFill>
              </a:rPr>
              <a:t>Colonoscopy</a:t>
            </a:r>
            <a:r>
              <a:rPr lang="en-US" dirty="0"/>
              <a:t> 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5C112F-B353-1FF3-87D0-BD86E1CFE3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0392" y="1344168"/>
            <a:ext cx="8423610" cy="469719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00B050"/>
                </a:solidFill>
              </a:rPr>
              <a:t>45386</a:t>
            </a:r>
            <a:r>
              <a:rPr lang="en-US" sz="1600" dirty="0">
                <a:solidFill>
                  <a:srgbClr val="00B050"/>
                </a:solidFill>
              </a:rPr>
              <a:t>: </a:t>
            </a:r>
            <a:r>
              <a:rPr lang="en-US" sz="1600" b="1" i="0" dirty="0">
                <a:solidFill>
                  <a:srgbClr val="00B050"/>
                </a:solidFill>
                <a:effectLst/>
                <a:latin typeface="Montserrat" panose="00000500000000000000" pitchFamily="2" charset="0"/>
              </a:rPr>
              <a:t>Colonoscopy, flexible</a:t>
            </a:r>
            <a:r>
              <a:rPr lang="en-US" sz="1600" b="0" i="0" dirty="0">
                <a:solidFill>
                  <a:srgbClr val="333333"/>
                </a:solidFill>
                <a:effectLst/>
                <a:latin typeface="Montserrat" panose="00000500000000000000" pitchFamily="2" charset="0"/>
              </a:rPr>
              <a:t>; with transendoscopic balloon dilation ( expand the area with the help of any substance)</a:t>
            </a:r>
          </a:p>
          <a:p>
            <a:pPr marL="0" indent="0">
              <a:buNone/>
            </a:pPr>
            <a:r>
              <a:rPr lang="en-US" sz="1600" b="1" dirty="0">
                <a:solidFill>
                  <a:srgbClr val="00B050"/>
                </a:solidFill>
                <a:latin typeface="Montserrat" panose="00000500000000000000" pitchFamily="2" charset="0"/>
              </a:rPr>
              <a:t>45389: </a:t>
            </a:r>
            <a:r>
              <a:rPr lang="en-US" sz="1600" b="1" i="0" dirty="0">
                <a:solidFill>
                  <a:srgbClr val="00B050"/>
                </a:solidFill>
                <a:effectLst/>
                <a:latin typeface="Montserrat" panose="00000500000000000000" pitchFamily="2" charset="0"/>
              </a:rPr>
              <a:t>Colonoscopy, flexible</a:t>
            </a:r>
            <a:r>
              <a:rPr lang="en-US" sz="1600" b="0" i="0" dirty="0">
                <a:solidFill>
                  <a:srgbClr val="333333"/>
                </a:solidFill>
                <a:effectLst/>
                <a:latin typeface="Montserrat" panose="00000500000000000000" pitchFamily="2" charset="0"/>
              </a:rPr>
              <a:t>; with endoscopic </a:t>
            </a:r>
            <a:r>
              <a:rPr lang="en-US" sz="1600" b="1" i="0" dirty="0">
                <a:solidFill>
                  <a:srgbClr val="00B050"/>
                </a:solidFill>
                <a:effectLst/>
                <a:latin typeface="Montserrat" panose="00000500000000000000" pitchFamily="2" charset="0"/>
              </a:rPr>
              <a:t>stent </a:t>
            </a:r>
            <a:r>
              <a:rPr lang="en-US" sz="1600" b="0" i="0" dirty="0">
                <a:solidFill>
                  <a:srgbClr val="333333"/>
                </a:solidFill>
                <a:effectLst/>
                <a:latin typeface="Montserrat" panose="00000500000000000000" pitchFamily="2" charset="0"/>
              </a:rPr>
              <a:t>placement (includes pre- and post-dilation and guide wire passage, when performed)</a:t>
            </a:r>
          </a:p>
          <a:p>
            <a:pPr marL="0" indent="0">
              <a:buNone/>
            </a:pPr>
            <a:r>
              <a:rPr lang="en-US" sz="1600" b="1" dirty="0">
                <a:solidFill>
                  <a:srgbClr val="00B050"/>
                </a:solidFill>
                <a:latin typeface="Montserrat" panose="00000500000000000000" pitchFamily="2" charset="0"/>
              </a:rPr>
              <a:t>45391</a:t>
            </a:r>
            <a:r>
              <a:rPr lang="en-US" sz="1600" dirty="0">
                <a:solidFill>
                  <a:srgbClr val="333333"/>
                </a:solidFill>
                <a:latin typeface="Montserrat" panose="00000500000000000000" pitchFamily="2" charset="0"/>
              </a:rPr>
              <a:t>: </a:t>
            </a:r>
            <a:r>
              <a:rPr lang="en-US" sz="1600" b="1" i="0" dirty="0">
                <a:solidFill>
                  <a:srgbClr val="00B050"/>
                </a:solidFill>
                <a:effectLst/>
                <a:latin typeface="Montserrat" panose="00000500000000000000" pitchFamily="2" charset="0"/>
              </a:rPr>
              <a:t>Colonoscopy, flexible</a:t>
            </a:r>
            <a:r>
              <a:rPr lang="en-US" sz="1600" b="0" i="0" dirty="0">
                <a:solidFill>
                  <a:srgbClr val="333333"/>
                </a:solidFill>
                <a:effectLst/>
                <a:latin typeface="Montserrat" panose="00000500000000000000" pitchFamily="2" charset="0"/>
              </a:rPr>
              <a:t>; with endoscopic ultrasound examination limited to the rectum, sigmoid, descending, transverse, or ascending colon and cecum, and adjacent structures</a:t>
            </a:r>
          </a:p>
          <a:p>
            <a:pPr marL="0" indent="0">
              <a:buNone/>
            </a:pPr>
            <a:r>
              <a:rPr lang="en-US" sz="1600" b="1" dirty="0">
                <a:solidFill>
                  <a:srgbClr val="00B050"/>
                </a:solidFill>
                <a:latin typeface="Montserrat" panose="00000500000000000000" pitchFamily="2" charset="0"/>
              </a:rPr>
              <a:t>45392: </a:t>
            </a:r>
            <a:r>
              <a:rPr lang="en-IN" sz="1600" b="1" i="0" dirty="0">
                <a:solidFill>
                  <a:srgbClr val="00B050"/>
                </a:solidFill>
                <a:effectLst/>
                <a:latin typeface="Montserrat" panose="00000500000000000000" pitchFamily="2" charset="0"/>
              </a:rPr>
              <a:t>Colonoscopy, flexible</a:t>
            </a:r>
            <a:r>
              <a:rPr lang="en-IN" sz="1600" b="0" i="0" dirty="0">
                <a:solidFill>
                  <a:srgbClr val="333333"/>
                </a:solidFill>
                <a:effectLst/>
                <a:latin typeface="Montserrat" panose="00000500000000000000" pitchFamily="2" charset="0"/>
              </a:rPr>
              <a:t>; with transendoscopic ultrasound guided intramural or transmural </a:t>
            </a:r>
            <a:r>
              <a:rPr lang="en-IN" sz="1600" b="1" i="0" dirty="0">
                <a:solidFill>
                  <a:srgbClr val="00B050"/>
                </a:solidFill>
                <a:effectLst/>
                <a:latin typeface="Montserrat" panose="00000500000000000000" pitchFamily="2" charset="0"/>
              </a:rPr>
              <a:t>fine needle aspiration/biopsy(s), </a:t>
            </a:r>
            <a:r>
              <a:rPr lang="en-IN" sz="1600" b="0" i="0" dirty="0">
                <a:solidFill>
                  <a:srgbClr val="333333"/>
                </a:solidFill>
                <a:effectLst/>
                <a:latin typeface="Montserrat" panose="00000500000000000000" pitchFamily="2" charset="0"/>
              </a:rPr>
              <a:t>includes endoscopic ultrasound examination limited to the rectum, sigmoid, descending, transverse, or ascending colon and cecum, and adjacent structures</a:t>
            </a:r>
          </a:p>
          <a:p>
            <a:pPr marL="0" indent="0">
              <a:buNone/>
            </a:pPr>
            <a:r>
              <a:rPr lang="en-IN" sz="1600" b="1" dirty="0">
                <a:solidFill>
                  <a:srgbClr val="00B050"/>
                </a:solidFill>
                <a:latin typeface="Montserrat" panose="00000500000000000000" pitchFamily="2" charset="0"/>
              </a:rPr>
              <a:t>45390: </a:t>
            </a:r>
            <a:r>
              <a:rPr lang="en-US" sz="1600" b="1" i="0" dirty="0">
                <a:solidFill>
                  <a:srgbClr val="00B050"/>
                </a:solidFill>
                <a:effectLst/>
                <a:latin typeface="Montserrat" panose="00000500000000000000" pitchFamily="2" charset="0"/>
              </a:rPr>
              <a:t>Colonoscopy, flexible</a:t>
            </a:r>
            <a:r>
              <a:rPr lang="en-US" sz="1600" b="0" i="0" dirty="0">
                <a:solidFill>
                  <a:srgbClr val="333333"/>
                </a:solidFill>
                <a:effectLst/>
                <a:latin typeface="Montserrat" panose="00000500000000000000" pitchFamily="2" charset="0"/>
              </a:rPr>
              <a:t>; with endoscopic mucosal resection (Surgical resection)</a:t>
            </a:r>
          </a:p>
          <a:p>
            <a:pPr marL="0" indent="0">
              <a:buNone/>
            </a:pPr>
            <a:r>
              <a:rPr lang="en-US" sz="1600" b="1" dirty="0">
                <a:solidFill>
                  <a:srgbClr val="00B050"/>
                </a:solidFill>
                <a:latin typeface="Montserrat" panose="00000500000000000000" pitchFamily="2" charset="0"/>
              </a:rPr>
              <a:t>45393: </a:t>
            </a:r>
            <a:r>
              <a:rPr lang="en-US" sz="1600" b="1" i="0" dirty="0">
                <a:solidFill>
                  <a:srgbClr val="00B050"/>
                </a:solidFill>
                <a:effectLst/>
                <a:latin typeface="Montserrat" panose="00000500000000000000" pitchFamily="2" charset="0"/>
              </a:rPr>
              <a:t>Colonoscopy, flexible</a:t>
            </a:r>
            <a:r>
              <a:rPr lang="en-US" sz="1600" b="0" i="0" dirty="0">
                <a:solidFill>
                  <a:srgbClr val="333333"/>
                </a:solidFill>
                <a:effectLst/>
                <a:latin typeface="Montserrat" panose="00000500000000000000" pitchFamily="2" charset="0"/>
              </a:rPr>
              <a:t>; with decompression (for pathologic distention) (</a:t>
            </a:r>
            <a:r>
              <a:rPr lang="en-US" sz="1600" b="0" i="0" dirty="0" err="1">
                <a:solidFill>
                  <a:srgbClr val="333333"/>
                </a:solidFill>
                <a:effectLst/>
                <a:latin typeface="Montserrat" panose="00000500000000000000" pitchFamily="2" charset="0"/>
              </a:rPr>
              <a:t>eg</a:t>
            </a:r>
            <a:r>
              <a:rPr lang="en-US" sz="1600" b="0" i="0" dirty="0">
                <a:solidFill>
                  <a:srgbClr val="333333"/>
                </a:solidFill>
                <a:effectLst/>
                <a:latin typeface="Montserrat" panose="00000500000000000000" pitchFamily="2" charset="0"/>
              </a:rPr>
              <a:t>, volvulus, megacolon), including placement of decompression tube, when performed</a:t>
            </a:r>
          </a:p>
          <a:p>
            <a:pPr marL="0" indent="0">
              <a:buNone/>
            </a:pPr>
            <a:r>
              <a:rPr lang="en-US" sz="1600" b="1" dirty="0">
                <a:solidFill>
                  <a:srgbClr val="00B050"/>
                </a:solidFill>
                <a:latin typeface="Montserrat" panose="00000500000000000000" pitchFamily="2" charset="0"/>
              </a:rPr>
              <a:t>45398: </a:t>
            </a:r>
            <a:r>
              <a:rPr lang="en-US" sz="1600" b="1" i="0" dirty="0">
                <a:solidFill>
                  <a:srgbClr val="00B050"/>
                </a:solidFill>
                <a:effectLst/>
                <a:latin typeface="Montserrat" panose="00000500000000000000" pitchFamily="2" charset="0"/>
              </a:rPr>
              <a:t>Colonoscopy, flexible</a:t>
            </a:r>
            <a:r>
              <a:rPr lang="en-US" sz="1600" b="0" i="0" dirty="0">
                <a:solidFill>
                  <a:srgbClr val="333333"/>
                </a:solidFill>
                <a:effectLst/>
                <a:latin typeface="Montserrat" panose="00000500000000000000" pitchFamily="2" charset="0"/>
              </a:rPr>
              <a:t>; with band ligation(s) (</a:t>
            </a:r>
            <a:r>
              <a:rPr lang="en-US" sz="1600" b="0" i="0" dirty="0" err="1">
                <a:solidFill>
                  <a:srgbClr val="333333"/>
                </a:solidFill>
                <a:effectLst/>
                <a:latin typeface="Montserrat" panose="00000500000000000000" pitchFamily="2" charset="0"/>
              </a:rPr>
              <a:t>eg</a:t>
            </a:r>
            <a:r>
              <a:rPr lang="en-US" sz="1600" b="0" i="0" dirty="0">
                <a:solidFill>
                  <a:srgbClr val="333333"/>
                </a:solidFill>
                <a:effectLst/>
                <a:latin typeface="Montserrat" panose="00000500000000000000" pitchFamily="2" charset="0"/>
              </a:rPr>
              <a:t>, hemorrhoids) </a:t>
            </a:r>
            <a:endParaRPr lang="en-IN" sz="1600" b="0" i="0" dirty="0">
              <a:solidFill>
                <a:srgbClr val="333333"/>
              </a:solidFill>
              <a:effectLst/>
              <a:latin typeface="Montserrat" panose="00000500000000000000" pitchFamily="2" charset="0"/>
            </a:endParaRPr>
          </a:p>
          <a:p>
            <a:pPr marL="0" indent="0">
              <a:buNone/>
            </a:pPr>
            <a:endParaRPr lang="en-IN" sz="16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F363DE-0AE8-7F1B-1C2D-C4FFD6FE02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243BC-29FF-4D27-9DE5-B5CC22B0A4A6}" type="datetime1">
              <a:rPr lang="en-IN" smtClean="0"/>
              <a:t>08/01/2025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479D4A-9282-62F9-65D9-C07C94F1C9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 COC, CIC, CPCO)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42359274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43</TotalTime>
  <Words>429</Words>
  <Application>Microsoft Office PowerPoint</Application>
  <PresentationFormat>Widescreen</PresentationFormat>
  <Paragraphs>21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Calibri</vt:lpstr>
      <vt:lpstr>Montserrat</vt:lpstr>
      <vt:lpstr>Trebuchet MS</vt:lpstr>
      <vt:lpstr>Wingdings 3</vt:lpstr>
      <vt:lpstr>Facet</vt:lpstr>
      <vt:lpstr>Colonoscopy 45378-45398  </vt:lpstr>
      <vt:lpstr>Colonoscopy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Jitender Singh</dc:creator>
  <cp:lastModifiedBy>Jitender Singh</cp:lastModifiedBy>
  <cp:revision>1</cp:revision>
  <dcterms:created xsi:type="dcterms:W3CDTF">2025-01-06T13:59:23Z</dcterms:created>
  <dcterms:modified xsi:type="dcterms:W3CDTF">2025-01-08T15:09:45Z</dcterms:modified>
</cp:coreProperties>
</file>