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49D90-279E-4604-A0AA-2C1808CBD840}" type="datetimeFigureOut">
              <a:rPr lang="en-US" smtClean="0"/>
              <a:t>12/28/2024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74E93-41E0-41B8-AED6-7EF59622C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5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5A991-19F4-4A9F-98A6-A2E5E104A101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21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BB83-A4D9-48D8-B2A0-00F586184BBD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1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11653-2C9A-46B4-8490-6EE231A3C2C8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2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B0A-A637-4DEC-90E7-597B6F42F00C}" type="datetime1">
              <a:rPr lang="en-US" smtClean="0"/>
              <a:t>12/28/2024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D514-24FA-4F8B-8C83-0B912F4C00B7}" type="datetime1">
              <a:rPr lang="en-US" smtClean="0"/>
              <a:t>12/28/2024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1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2E6-24C0-4FBA-8C9B-6343A133F81B}" type="datetime1">
              <a:rPr lang="en-US" smtClean="0"/>
              <a:t>12/28/2024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0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1398-4410-4EF7-9B68-D3AF33CBA797}" type="datetime1">
              <a:rPr lang="en-US" smtClean="0"/>
              <a:t>12/28/2024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83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7474-4B49-4C1E-900B-159D560CA7E8}" type="datetime1">
              <a:rPr lang="en-US" smtClean="0"/>
              <a:t>12/28/2024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88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DDB9-37D5-4170-85E7-91EE0943E41D}" type="datetime1">
              <a:rPr lang="en-US" smtClean="0"/>
              <a:t>12/28/2024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3459E-17AB-47B2-B3B5-07A36C281B67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54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EF93D-160B-4507-9091-C0D08D8C43F5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1026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9525-14D1-4A34-BCB1-765383A755BE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620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0440-4475-4447-B05E-BD1E2E6BA378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4765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29F8-E3F3-4B0B-99FD-B8071444CAFB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93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EDB0-AC9D-4AA0-993A-1326466222F6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0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DC66-7754-4020-86C9-39E840C13040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9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C0B67-45C9-445C-A357-161539D6F6BC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8E355A3-B3E0-4478-B2BC-0C55BF4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957F-5E86-4790-9C4F-91F7E9320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256104" cy="1117254"/>
          </a:xfrm>
        </p:spPr>
        <p:txBody>
          <a:bodyPr>
            <a:normAutofit/>
          </a:bodyPr>
          <a:lstStyle/>
          <a:p>
            <a:pPr algn="ctr"/>
            <a:r>
              <a:rPr lang="en-US" sz="4400" b="1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  <a:t>Integumentary system</a:t>
            </a:r>
            <a:r>
              <a:rPr lang="en-US" sz="4400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A7FB05-5552-4AD0-AB07-96D654EFE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6678" y="2703443"/>
            <a:ext cx="8017565" cy="2292627"/>
          </a:xfrm>
        </p:spPr>
        <p:txBody>
          <a:bodyPr/>
          <a:lstStyle/>
          <a:p>
            <a:pPr algn="ctr"/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The Integumentary system is composed of the skin and its appendages including hair, nails, sweat glands and sebaceous glands. It protects the body from injury and helps regulate body temperature.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6CA72-FEA6-476C-935D-46536427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0887-999F-497F-9528-EFC5A97CEC39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C642F-AAAD-421D-BA1F-9F04BA095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Made By Jitender Singh Lamba (CPC, COC, CIC, CPCO)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223DF-1A3A-42CE-AE26-95D45295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61" y="197735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4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B2323-88D6-4732-A0DC-7F29B94D1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		</a:t>
            </a:r>
            <a:r>
              <a:rPr lang="en-US" dirty="0">
                <a:solidFill>
                  <a:srgbClr val="00B0F0"/>
                </a:solidFill>
              </a:rPr>
              <a:t>Diagram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0F56B-A65E-4BB4-9C80-BB19E740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BB83-A4D9-48D8-B2A0-00F586184BBD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5298F-5385-466A-B661-2C22D650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0F5F4-D1A4-4466-ABF9-875C003F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2</a:t>
            </a:fld>
            <a:endParaRPr lang="en-US"/>
          </a:p>
        </p:txBody>
      </p:sp>
      <p:pic>
        <p:nvPicPr>
          <p:cNvPr id="1028" name="Picture 4" descr="Anatomy of the Skin | Johns Hopkins ...">
            <a:extLst>
              <a:ext uri="{FF2B5EF4-FFF2-40B4-BE49-F238E27FC236}">
                <a16:creationId xmlns:a16="http://schemas.microsoft.com/office/drawing/2014/main" id="{AA555407-7341-41CF-AF34-D9108C1841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521" y="1392608"/>
            <a:ext cx="6711096" cy="447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864" y="-10801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7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8664B-E656-4A43-8712-A01314B1C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b="1" dirty="0">
                <a:solidFill>
                  <a:srgbClr val="00B0F0"/>
                </a:solidFill>
              </a:rPr>
            </a:br>
            <a:r>
              <a:rPr lang="en-US" b="1" dirty="0">
                <a:solidFill>
                  <a:srgbClr val="00B0F0"/>
                </a:solidFill>
              </a:rPr>
              <a:t>Anatomy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519C5-E99A-40B5-9017-31757EAA8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     Word 									Meaning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Epidermis</a:t>
            </a:r>
            <a:r>
              <a:rPr lang="en-US" dirty="0">
                <a:solidFill>
                  <a:schemeClr val="tx1"/>
                </a:solidFill>
              </a:rPr>
              <a:t> 						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Thin, Cellular outer layer of the skin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Basal layer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					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Deepest region of epidermis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Melanocyte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					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cell found in the basal layer that gives color to the 								skin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elanin</a:t>
            </a:r>
            <a:r>
              <a:rPr lang="en-US" dirty="0">
                <a:solidFill>
                  <a:schemeClr val="tx1"/>
                </a:solidFill>
              </a:rPr>
              <a:t> 						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dark brown to black pigment contained in 										melanocytes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ermis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						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dense, fibrous connective tissue layer of the skin 									(also known as corium)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ebaceous gland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				oil glands in the skin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ebum</a:t>
            </a:r>
            <a:r>
              <a:rPr lang="en-US" dirty="0">
                <a:solidFill>
                  <a:schemeClr val="tx1"/>
                </a:solidFill>
              </a:rPr>
              <a:t> 						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oily substance secreted by the sebaceous glands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82FBF-B61C-4AB3-83F3-62674BDDE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B063D-282F-4409-9403-015F1D1D8EC5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8462B-8AE1-4661-9B99-B8AEF376D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Made By Jitender Singh Lamba (CPC, COC, CIC, CPCO)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3C442-4465-4ECD-8C54-AE826B640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32192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08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C24A2D-921F-42FC-A5DD-D60E1BBF4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			</a:t>
            </a:r>
            <a:br>
              <a:rPr lang="en-US" dirty="0"/>
            </a:br>
            <a:r>
              <a:rPr lang="en-US" b="1" dirty="0">
                <a:solidFill>
                  <a:srgbClr val="00B0F0"/>
                </a:solidFill>
              </a:rPr>
              <a:t>Anatomy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34F13-0A95-469E-AAFD-09414D001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1930399"/>
            <a:ext cx="10933043" cy="45624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sudoriferous glands</a:t>
            </a:r>
            <a:r>
              <a:rPr lang="en-US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sweat glands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subcutaneous layer</a:t>
            </a:r>
            <a:r>
              <a:rPr lang="en-US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connective tissue layer just under the dermis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lesion</a:t>
            </a:r>
            <a:r>
              <a:rPr lang="en-US" dirty="0"/>
              <a:t> 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area of pathologically altered tissue.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papule</a:t>
            </a:r>
            <a:r>
              <a:rPr lang="en-US" dirty="0"/>
              <a:t> 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solid mass on the skin up to to 0.5 cm in diameter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nodule </a:t>
            </a:r>
            <a:r>
              <a:rPr lang="en-US" dirty="0"/>
              <a:t>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solid mass greater than 1 cm which extends 														deeper into the epidermis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tumor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solid mass larger than 1-2 cm</a:t>
            </a:r>
            <a:r>
              <a:rPr lang="en-US" dirty="0"/>
              <a:t> </a:t>
            </a: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wheal</a:t>
            </a:r>
            <a:r>
              <a:rPr lang="en-US" dirty="0"/>
              <a:t>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area of localized skin edema (swelling)</a:t>
            </a:r>
            <a:r>
              <a:rPr lang="en-US" dirty="0"/>
              <a:t> </a:t>
            </a: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bulla</a:t>
            </a:r>
            <a:r>
              <a:rPr lang="en-US" dirty="0"/>
              <a:t>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	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blister larger than 0.5 cm</a:t>
            </a:r>
            <a:r>
              <a:rPr lang="en-US" dirty="0"/>
              <a:t> </a:t>
            </a: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pustule</a:t>
            </a:r>
            <a:r>
              <a:rPr lang="en-US" dirty="0"/>
              <a:t> 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pus filled 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9392863-7B05-4594-AE8D-4FAE88696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0E8C-03D9-4DD4-9757-F7DBA6BC8FA7}" type="datetime1">
              <a:rPr lang="en-US" smtClean="0"/>
              <a:t>12/28/2024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CC673EE-F84E-4DA1-A38A-E263A7BB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14E894-77AD-41C7-800B-63EF2A01E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05" y="-97189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5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CCC55-649C-4287-A18B-AD9FD7DAC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B0F0"/>
                </a:solidFill>
              </a:rPr>
              <a:t>Word 						Meaning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alopecia</a:t>
            </a:r>
            <a:r>
              <a:rPr lang="en-US" dirty="0"/>
              <a:t> 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natural or unnatural deficiency of hair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pruritus</a:t>
            </a:r>
            <a:r>
              <a:rPr lang="en-US" dirty="0"/>
              <a:t> 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severe itching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erythema</a:t>
            </a:r>
            <a:r>
              <a:rPr lang="en-US" dirty="0"/>
              <a:t> 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redness of skin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xeroderma</a:t>
            </a:r>
            <a:r>
              <a:rPr lang="en-US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dry skin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burn</a:t>
            </a:r>
            <a:r>
              <a:rPr lang="en-US" dirty="0"/>
              <a:t> 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any injury to body tissue caused by heat, 										chemicals, radiation or gases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dermatitis</a:t>
            </a:r>
            <a:r>
              <a:rPr lang="en-US" dirty="0"/>
              <a:t>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				  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inflammation of the skin characterized by erythema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abscess</a:t>
            </a:r>
            <a:r>
              <a:rPr lang="en-US" sz="1200" dirty="0"/>
              <a:t> 				   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localized collection of pus in a cavity formed by the 						         	 inflammation of surrounding tissues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47F14-7B8F-41D7-8C89-FAE84F4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D89-D1E4-4047-859C-93658DACC5D8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80321-0C39-4532-92F4-46DBEB64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0B4E9-0757-4AD0-9F97-294248943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130721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87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9213-B1DA-4A53-9C1F-F39ED58EB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gangrene 			death of tissue associated with a loss of blood supply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onychia</a:t>
            </a:r>
            <a:r>
              <a:rPr lang="en-US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inflammation of fingernail or toenail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seborrhea</a:t>
            </a:r>
            <a:r>
              <a:rPr lang="en-US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skin condition marked by the hypersecretion of sebum from  						the sebaceous glands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8CF4C-5522-48A2-8F8D-0854C131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9F4F-DDA0-4913-85DC-53C5A495A4FA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9CB99-330A-4674-809B-EA0D96F4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9D4B4-63AD-4D15-9DAF-7083CFD9F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23" y="130721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13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332D9-8A25-4DE0-80A8-05E6093C0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56820"/>
            <a:ext cx="8596668" cy="1203768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Operative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9DB70-B738-4A37-BA92-AE716A0E7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	</a:t>
            </a:r>
            <a:r>
              <a:rPr lang="en-US" dirty="0">
                <a:solidFill>
                  <a:srgbClr val="00B0F0"/>
                </a:solidFill>
              </a:rPr>
              <a:t>Word 						Meaning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ryosurgery</a:t>
            </a:r>
            <a:r>
              <a:rPr lang="en-US" dirty="0"/>
              <a:t> 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destruction of tissue by freezing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ebridement</a:t>
            </a:r>
            <a:r>
              <a:rPr lang="en-US" dirty="0"/>
              <a:t>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removal of dead tissue from a wound or burn site 								to promote healing and prevent infection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ulguration</a:t>
            </a:r>
            <a:r>
              <a:rPr lang="en-US" dirty="0"/>
              <a:t> 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burn out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Mohs'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surgery</a:t>
            </a:r>
            <a:r>
              <a:rPr lang="en-US" dirty="0"/>
              <a:t> 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technique used to excise tumors of the skin by 									removing fresh tissue layer by layer until a tumor 						f		free plan is reached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utograft</a:t>
            </a:r>
            <a:r>
              <a:rPr lang="en-US" dirty="0"/>
              <a:t> 	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transfer to a new position in the body of the same 								person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6EB54-E62F-417F-AA94-2D201563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4230-858D-478B-9D06-CA0862152999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023BA-8AB8-47D6-A2F1-A900012D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92CC5-DF80-48EC-BBBC-05239F1A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32192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665FC-E551-4F4B-8F6C-B8289856F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llograft</a:t>
            </a:r>
            <a:r>
              <a:rPr lang="en-US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donor transfer between person of the same species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X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enograft</a:t>
            </a:r>
            <a:r>
              <a:rPr lang="en-US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different species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EE9DD-2B0D-4D4E-81F3-027A76D8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A6B1-1DDA-4EF6-97D3-F4C72C39E89F}" type="datetime1">
              <a:rPr lang="en-US" smtClean="0"/>
              <a:t>12/28/2024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00DF4-E304-452C-9B80-BD82FC8A8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844D5-4C17-4584-B612-3620226A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55A3-B3E0-4478-B2BC-0C55BF42CA59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49" y="236739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321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</TotalTime>
  <Words>787</Words>
  <Application>Microsoft Office PowerPoint</Application>
  <PresentationFormat>Widescreen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Trebuchet MS</vt:lpstr>
      <vt:lpstr>Wingdings</vt:lpstr>
      <vt:lpstr>Wingdings 3</vt:lpstr>
      <vt:lpstr>Facet</vt:lpstr>
      <vt:lpstr>Integumentary system </vt:lpstr>
      <vt:lpstr>      Diagram</vt:lpstr>
      <vt:lpstr> Anatomy</vt:lpstr>
      <vt:lpstr>     Anatomy</vt:lpstr>
      <vt:lpstr>PowerPoint Presentation</vt:lpstr>
      <vt:lpstr>PowerPoint Presentation</vt:lpstr>
      <vt:lpstr>Operative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Jitender Lamba</dc:creator>
  <cp:lastModifiedBy>Jitender Lamba</cp:lastModifiedBy>
  <cp:revision>26</cp:revision>
  <dcterms:created xsi:type="dcterms:W3CDTF">2024-12-28T03:22:51Z</dcterms:created>
  <dcterms:modified xsi:type="dcterms:W3CDTF">2024-12-28T05:11:36Z</dcterms:modified>
</cp:coreProperties>
</file>