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tender Singh" userId="aa34d5308c137e42" providerId="LiveId" clId="{AF71A63D-D5D0-4089-BE1C-A99048A04910}"/>
    <pc:docChg chg="custSel modSld">
      <pc:chgData name="Jitender Singh" userId="aa34d5308c137e42" providerId="LiveId" clId="{AF71A63D-D5D0-4089-BE1C-A99048A04910}" dt="2025-01-16T09:34:53.667" v="36" actId="1076"/>
      <pc:docMkLst>
        <pc:docMk/>
      </pc:docMkLst>
      <pc:sldChg chg="modSp mod">
        <pc:chgData name="Jitender Singh" userId="aa34d5308c137e42" providerId="LiveId" clId="{AF71A63D-D5D0-4089-BE1C-A99048A04910}" dt="2025-01-16T09:34:53.667" v="36" actId="1076"/>
        <pc:sldMkLst>
          <pc:docMk/>
          <pc:sldMk cId="3456962821" sldId="262"/>
        </pc:sldMkLst>
        <pc:spChg chg="mod">
          <ac:chgData name="Jitender Singh" userId="aa34d5308c137e42" providerId="LiveId" clId="{AF71A63D-D5D0-4089-BE1C-A99048A04910}" dt="2025-01-16T09:34:53.667" v="36" actId="1076"/>
          <ac:spMkLst>
            <pc:docMk/>
            <pc:sldMk cId="3456962821" sldId="262"/>
            <ac:spMk id="2" creationId="{FC771F84-60A8-4E12-9436-DFA219BDF701}"/>
          </ac:spMkLst>
        </pc:spChg>
      </pc:sldChg>
      <pc:sldChg chg="modSp mod">
        <pc:chgData name="Jitender Singh" userId="aa34d5308c137e42" providerId="LiveId" clId="{AF71A63D-D5D0-4089-BE1C-A99048A04910}" dt="2025-01-15T15:02:22.033" v="35" actId="113"/>
        <pc:sldMkLst>
          <pc:docMk/>
          <pc:sldMk cId="455877840" sldId="264"/>
        </pc:sldMkLst>
        <pc:spChg chg="mod">
          <ac:chgData name="Jitender Singh" userId="aa34d5308c137e42" providerId="LiveId" clId="{AF71A63D-D5D0-4089-BE1C-A99048A04910}" dt="2025-01-15T15:02:22.033" v="35" actId="113"/>
          <ac:spMkLst>
            <pc:docMk/>
            <pc:sldMk cId="455877840" sldId="264"/>
            <ac:spMk id="3" creationId="{AFF94C68-FECE-49A6-9D3C-6EA6A8ABA91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29401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3273925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4329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3232070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732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1883790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4291143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4195621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2320693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075F0D-B192-4188-93CA-47EE251A4C15}"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108129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075F0D-B192-4188-93CA-47EE251A4C15}"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405295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075F0D-B192-4188-93CA-47EE251A4C15}" type="datetimeFigureOut">
              <a:rPr lang="en-US" smtClean="0"/>
              <a:t>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1404044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075F0D-B192-4188-93CA-47EE251A4C15}" type="datetimeFigureOut">
              <a:rPr lang="en-US" smtClean="0"/>
              <a:t>1/16/2025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264006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075F0D-B192-4188-93CA-47EE251A4C15}" type="datetimeFigureOut">
              <a:rPr lang="en-US" smtClean="0"/>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2980294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075F0D-B192-4188-93CA-47EE251A4C15}"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1049597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075F0D-B192-4188-93CA-47EE251A4C15}"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66A7E-DB6F-4A9D-A091-C8B39EA27FD3}" type="slidenum">
              <a:rPr lang="en-US" smtClean="0"/>
              <a:t>‹#›</a:t>
            </a:fld>
            <a:endParaRPr lang="en-US"/>
          </a:p>
        </p:txBody>
      </p:sp>
    </p:spTree>
    <p:extLst>
      <p:ext uri="{BB962C8B-B14F-4D97-AF65-F5344CB8AC3E}">
        <p14:creationId xmlns:p14="http://schemas.microsoft.com/office/powerpoint/2010/main" val="197298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6075F0D-B192-4188-93CA-47EE251A4C15}" type="datetimeFigureOut">
              <a:rPr lang="en-US" smtClean="0"/>
              <a:t>1/16/2025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DC66A7E-DB6F-4A9D-A091-C8B39EA27FD3}" type="slidenum">
              <a:rPr lang="en-US" smtClean="0"/>
              <a:t>‹#›</a:t>
            </a:fld>
            <a:endParaRPr lang="en-US"/>
          </a:p>
        </p:txBody>
      </p:sp>
    </p:spTree>
    <p:extLst>
      <p:ext uri="{BB962C8B-B14F-4D97-AF65-F5344CB8AC3E}">
        <p14:creationId xmlns:p14="http://schemas.microsoft.com/office/powerpoint/2010/main" val="2098189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0D41A-8656-4573-8EB8-ABEC5AEB3DD1}"/>
              </a:ext>
            </a:extLst>
          </p:cNvPr>
          <p:cNvSpPr>
            <a:spLocks noGrp="1"/>
          </p:cNvSpPr>
          <p:nvPr>
            <p:ph type="title"/>
          </p:nvPr>
        </p:nvSpPr>
        <p:spPr/>
        <p:txBody>
          <a:bodyPr/>
          <a:lstStyle/>
          <a:p>
            <a:pPr algn="ctr"/>
            <a:r>
              <a:rPr lang="en-US" sz="4400" b="1" dirty="0">
                <a:solidFill>
                  <a:srgbClr val="00B0F0"/>
                </a:solidFill>
              </a:rPr>
              <a:t>Integumentary System</a:t>
            </a:r>
            <a:endParaRPr lang="en-US" b="1" dirty="0"/>
          </a:p>
        </p:txBody>
      </p:sp>
      <p:sp>
        <p:nvSpPr>
          <p:cNvPr id="3" name="Content Placeholder 2">
            <a:extLst>
              <a:ext uri="{FF2B5EF4-FFF2-40B4-BE49-F238E27FC236}">
                <a16:creationId xmlns:a16="http://schemas.microsoft.com/office/drawing/2014/main" id="{0D72C040-531C-4A02-AB74-7EDD46F5BE3D}"/>
              </a:ext>
            </a:extLst>
          </p:cNvPr>
          <p:cNvSpPr>
            <a:spLocks noGrp="1"/>
          </p:cNvSpPr>
          <p:nvPr>
            <p:ph idx="1"/>
          </p:nvPr>
        </p:nvSpPr>
        <p:spPr/>
        <p:txBody>
          <a:bodyPr>
            <a:normAutofit fontScale="85000" lnSpcReduction="10000"/>
          </a:bodyPr>
          <a:lstStyle/>
          <a:p>
            <a:r>
              <a:rPr lang="en-US" sz="1800" b="1" dirty="0">
                <a:solidFill>
                  <a:srgbClr val="00B050"/>
                </a:solidFill>
              </a:rPr>
              <a:t>10021</a:t>
            </a:r>
            <a:r>
              <a:rPr lang="en-US" sz="1800" dirty="0">
                <a:solidFill>
                  <a:srgbClr val="00B050"/>
                </a:solidFill>
              </a:rPr>
              <a:t>: </a:t>
            </a:r>
            <a:r>
              <a:rPr lang="en-US" sz="1800" dirty="0"/>
              <a:t>Fine needle aspiration biopsy, without imaging guidance; first lesion</a:t>
            </a:r>
          </a:p>
          <a:p>
            <a:r>
              <a:rPr lang="en-US" sz="1800" dirty="0">
                <a:solidFill>
                  <a:srgbClr val="00B050"/>
                </a:solidFill>
              </a:rPr>
              <a:t>#✚ </a:t>
            </a:r>
            <a:r>
              <a:rPr lang="en-US" sz="1800" b="1" dirty="0">
                <a:solidFill>
                  <a:srgbClr val="00B050"/>
                </a:solidFill>
              </a:rPr>
              <a:t>10004</a:t>
            </a:r>
            <a:r>
              <a:rPr lang="en-US" sz="1800" dirty="0"/>
              <a:t>: each additional lesion (List separately in addition to code for primary procedure)</a:t>
            </a:r>
          </a:p>
          <a:p>
            <a:r>
              <a:rPr lang="en-US" sz="1800" dirty="0">
                <a:solidFill>
                  <a:srgbClr val="00B050"/>
                </a:solidFill>
              </a:rPr>
              <a:t># </a:t>
            </a:r>
            <a:r>
              <a:rPr lang="en-US" sz="1800" b="1" dirty="0">
                <a:solidFill>
                  <a:srgbClr val="00B050"/>
                </a:solidFill>
              </a:rPr>
              <a:t>10005</a:t>
            </a:r>
            <a:r>
              <a:rPr lang="en-US" sz="1800" dirty="0"/>
              <a:t>: Fine needle aspiration biopsy, including ultrasound guidance; first lesion</a:t>
            </a:r>
          </a:p>
          <a:p>
            <a:r>
              <a:rPr lang="en-US" sz="1800" dirty="0">
                <a:solidFill>
                  <a:srgbClr val="00B050"/>
                </a:solidFill>
              </a:rPr>
              <a:t>#✚ </a:t>
            </a:r>
            <a:r>
              <a:rPr lang="en-US" sz="1800" b="1" dirty="0">
                <a:solidFill>
                  <a:srgbClr val="00B050"/>
                </a:solidFill>
              </a:rPr>
              <a:t>10006</a:t>
            </a:r>
            <a:r>
              <a:rPr lang="en-US" sz="1800" dirty="0"/>
              <a:t>: each additional lesion (List separately in addition to code for primary procedure)</a:t>
            </a:r>
          </a:p>
          <a:p>
            <a:r>
              <a:rPr lang="en-US" sz="1800" dirty="0">
                <a:solidFill>
                  <a:srgbClr val="00B050"/>
                </a:solidFill>
              </a:rPr>
              <a:t># </a:t>
            </a:r>
            <a:r>
              <a:rPr lang="en-US" sz="1800" b="1" dirty="0">
                <a:solidFill>
                  <a:srgbClr val="00B050"/>
                </a:solidFill>
              </a:rPr>
              <a:t>10007</a:t>
            </a:r>
            <a:r>
              <a:rPr lang="en-US" sz="1800" b="1" dirty="0"/>
              <a:t>:</a:t>
            </a:r>
            <a:r>
              <a:rPr lang="en-US" sz="1800" dirty="0"/>
              <a:t> Fine needle aspiration biopsy, including fluoroscopic guidance; first lesion</a:t>
            </a:r>
          </a:p>
          <a:p>
            <a:r>
              <a:rPr lang="en-US" sz="1800" dirty="0">
                <a:solidFill>
                  <a:srgbClr val="00B050"/>
                </a:solidFill>
              </a:rPr>
              <a:t>#✚ </a:t>
            </a:r>
            <a:r>
              <a:rPr lang="en-US" sz="1800" b="1" dirty="0">
                <a:solidFill>
                  <a:srgbClr val="00B050"/>
                </a:solidFill>
              </a:rPr>
              <a:t>10008</a:t>
            </a:r>
            <a:r>
              <a:rPr lang="en-US" sz="1800" dirty="0"/>
              <a:t>: each additional lesion (List separately in addition to code for primary procedure)</a:t>
            </a:r>
          </a:p>
          <a:p>
            <a:pPr marL="0" indent="0">
              <a:buNone/>
            </a:pPr>
            <a:r>
              <a:rPr lang="en-US" sz="1800" dirty="0">
                <a:solidFill>
                  <a:srgbClr val="00B050"/>
                </a:solidFill>
              </a:rPr>
              <a:t># </a:t>
            </a:r>
            <a:r>
              <a:rPr lang="en-US" sz="1800" b="1" dirty="0">
                <a:solidFill>
                  <a:srgbClr val="00B050"/>
                </a:solidFill>
              </a:rPr>
              <a:t>10009</a:t>
            </a:r>
            <a:r>
              <a:rPr lang="en-US" sz="1800" dirty="0"/>
              <a:t>: Fine needle aspiration biopsy, including CT guidance; first lesion</a:t>
            </a:r>
          </a:p>
          <a:p>
            <a:pPr marL="0" indent="0">
              <a:buNone/>
            </a:pPr>
            <a:r>
              <a:rPr lang="en-US" sz="1800" dirty="0">
                <a:solidFill>
                  <a:srgbClr val="00B050"/>
                </a:solidFill>
              </a:rPr>
              <a:t>#✚ </a:t>
            </a:r>
            <a:r>
              <a:rPr lang="en-US" sz="1800" b="1" dirty="0">
                <a:solidFill>
                  <a:srgbClr val="00B050"/>
                </a:solidFill>
              </a:rPr>
              <a:t>10010</a:t>
            </a:r>
            <a:r>
              <a:rPr lang="en-US" sz="1800" dirty="0"/>
              <a:t>: each additional lesion (List separately in addition to code for primary procedure)</a:t>
            </a:r>
          </a:p>
          <a:p>
            <a:pPr marL="0" indent="0">
              <a:buNone/>
            </a:pPr>
            <a:r>
              <a:rPr lang="en-US" sz="1800" dirty="0">
                <a:solidFill>
                  <a:srgbClr val="00B050"/>
                </a:solidFill>
              </a:rPr>
              <a:t># </a:t>
            </a:r>
            <a:r>
              <a:rPr lang="en-US" sz="1800" b="1" dirty="0">
                <a:solidFill>
                  <a:srgbClr val="00B050"/>
                </a:solidFill>
              </a:rPr>
              <a:t>10011</a:t>
            </a:r>
            <a:r>
              <a:rPr lang="en-US" sz="1800" dirty="0"/>
              <a:t>: Fine needle aspiration biopsy, including MR guidance; first lesion</a:t>
            </a:r>
          </a:p>
          <a:p>
            <a:pPr marL="0" indent="0">
              <a:buNone/>
            </a:pPr>
            <a:r>
              <a:rPr lang="en-US" sz="1800" dirty="0">
                <a:solidFill>
                  <a:srgbClr val="00B050"/>
                </a:solidFill>
              </a:rPr>
              <a:t>#✚ </a:t>
            </a:r>
            <a:r>
              <a:rPr lang="en-US" sz="1800" b="1" dirty="0">
                <a:solidFill>
                  <a:srgbClr val="00B050"/>
                </a:solidFill>
              </a:rPr>
              <a:t>10012</a:t>
            </a:r>
            <a:r>
              <a:rPr lang="en-US" sz="1800" dirty="0"/>
              <a:t>: each additional lesion (List separately in addition to code for primary procedure)</a:t>
            </a:r>
          </a:p>
        </p:txBody>
      </p:sp>
    </p:spTree>
    <p:extLst>
      <p:ext uri="{BB962C8B-B14F-4D97-AF65-F5344CB8AC3E}">
        <p14:creationId xmlns:p14="http://schemas.microsoft.com/office/powerpoint/2010/main" val="914548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8181C-AC1D-44D6-A55B-ED2F8E77F637}"/>
              </a:ext>
            </a:extLst>
          </p:cNvPr>
          <p:cNvSpPr>
            <a:spLocks noGrp="1"/>
          </p:cNvSpPr>
          <p:nvPr>
            <p:ph type="title"/>
          </p:nvPr>
        </p:nvSpPr>
        <p:spPr/>
        <p:txBody>
          <a:bodyPr>
            <a:normAutofit/>
          </a:bodyPr>
          <a:lstStyle/>
          <a:p>
            <a:r>
              <a:rPr lang="en-US" sz="3200" b="1" dirty="0">
                <a:solidFill>
                  <a:srgbClr val="00B0F0"/>
                </a:solidFill>
              </a:rPr>
              <a:t>Mohs Micrographic Surgery</a:t>
            </a:r>
          </a:p>
        </p:txBody>
      </p:sp>
      <p:sp>
        <p:nvSpPr>
          <p:cNvPr id="3" name="Content Placeholder 2">
            <a:extLst>
              <a:ext uri="{FF2B5EF4-FFF2-40B4-BE49-F238E27FC236}">
                <a16:creationId xmlns:a16="http://schemas.microsoft.com/office/drawing/2014/main" id="{C34701C2-0BCF-4243-92AA-E5E1901F5315}"/>
              </a:ext>
            </a:extLst>
          </p:cNvPr>
          <p:cNvSpPr>
            <a:spLocks noGrp="1"/>
          </p:cNvSpPr>
          <p:nvPr>
            <p:ph idx="1"/>
          </p:nvPr>
        </p:nvSpPr>
        <p:spPr>
          <a:xfrm>
            <a:off x="584569" y="1497496"/>
            <a:ext cx="8596668" cy="4649884"/>
          </a:xfrm>
        </p:spPr>
        <p:txBody>
          <a:bodyPr>
            <a:normAutofit fontScale="70000" lnSpcReduction="20000"/>
          </a:bodyPr>
          <a:lstStyle/>
          <a:p>
            <a:pPr algn="just"/>
            <a:r>
              <a:rPr lang="en-US" sz="1800" b="1" dirty="0">
                <a:solidFill>
                  <a:srgbClr val="00B050"/>
                </a:solidFill>
              </a:rPr>
              <a:t>17311</a:t>
            </a:r>
            <a:r>
              <a:rPr lang="en-US" sz="1800" dirty="0"/>
              <a:t>: </a:t>
            </a:r>
            <a:r>
              <a:rPr lang="en-US" sz="2100" dirty="0"/>
              <a:t>Mohs micrographic technique, including removal of all gross tumor, surgical excision of tissue specimens, mapping, color coding of specimens, microscopic examination of specimens by the surgeon, and histopathologic preparation including routine stain(s) (</a:t>
            </a:r>
            <a:r>
              <a:rPr lang="en-US" sz="2100" dirty="0" err="1"/>
              <a:t>e.g</a:t>
            </a:r>
            <a:r>
              <a:rPr lang="en-US" sz="2100" dirty="0"/>
              <a:t>, hematoxylin and eosin, toluidine blue), head, neck, hands, feet, genitalia, or any location with surgery directly involving muscle, cartilage, bone, tendon, major nerves, or vessels; first stage, up to 5 tissue blocks</a:t>
            </a:r>
          </a:p>
          <a:p>
            <a:pPr algn="just"/>
            <a:r>
              <a:rPr lang="en-US" sz="1800" b="1" dirty="0">
                <a:solidFill>
                  <a:srgbClr val="00B050"/>
                </a:solidFill>
              </a:rPr>
              <a:t>✚ 17312</a:t>
            </a:r>
            <a:r>
              <a:rPr lang="en-US" sz="1800" dirty="0">
                <a:solidFill>
                  <a:schemeClr val="tx1"/>
                </a:solidFill>
              </a:rPr>
              <a:t>: </a:t>
            </a:r>
            <a:r>
              <a:rPr lang="en-US" sz="2100" dirty="0"/>
              <a:t>each additional stage after the first stage, up to 5 tissue blocks (List separately in addition to code for primary procedure)</a:t>
            </a:r>
          </a:p>
          <a:p>
            <a:pPr algn="just"/>
            <a:r>
              <a:rPr lang="en-US" sz="2100" b="1" dirty="0">
                <a:solidFill>
                  <a:srgbClr val="00B050"/>
                </a:solidFill>
              </a:rPr>
              <a:t>17313</a:t>
            </a:r>
            <a:r>
              <a:rPr lang="en-US" sz="2100" dirty="0"/>
              <a:t>: Mohs micrographic technique, including removal of all gross tumor, surgical excision of tissue specimens, mapping, color coding of specimens, microscopic examination of specimens by the surgeon, and histopathologic preparation including routine stain(s) (</a:t>
            </a:r>
            <a:r>
              <a:rPr lang="en-US" sz="2100" dirty="0" err="1"/>
              <a:t>e.g</a:t>
            </a:r>
            <a:r>
              <a:rPr lang="en-US" sz="2100" dirty="0"/>
              <a:t>, hematoxylin and eosin, toluidine blue), of the trunk, arms, or legs; first stage, up to 5 tissue blocks</a:t>
            </a:r>
          </a:p>
          <a:p>
            <a:pPr algn="just"/>
            <a:r>
              <a:rPr lang="en-US" sz="2100" dirty="0">
                <a:solidFill>
                  <a:srgbClr val="00B050"/>
                </a:solidFill>
              </a:rPr>
              <a:t>✚ </a:t>
            </a:r>
            <a:r>
              <a:rPr lang="en-US" sz="2100" b="1" dirty="0">
                <a:solidFill>
                  <a:srgbClr val="00B050"/>
                </a:solidFill>
              </a:rPr>
              <a:t>17314</a:t>
            </a:r>
            <a:r>
              <a:rPr lang="en-US" sz="2100" dirty="0"/>
              <a:t>: each additional stage after the first stage, up to 5 tissue blocks (List separately in addition to code for primary</a:t>
            </a:r>
          </a:p>
          <a:p>
            <a:pPr algn="just"/>
            <a:r>
              <a:rPr lang="en-US" sz="2100" dirty="0"/>
              <a:t>✚ </a:t>
            </a:r>
            <a:r>
              <a:rPr lang="en-US" sz="2100" b="1" dirty="0">
                <a:solidFill>
                  <a:srgbClr val="00B050"/>
                </a:solidFill>
              </a:rPr>
              <a:t>17315:</a:t>
            </a:r>
            <a:r>
              <a:rPr lang="en-US" sz="2100" dirty="0"/>
              <a:t> Mohs micrographic technique, including removal of all gross tumor, surgical excision of tissue specimens, mapping, color coding of specimens, microscopic examination of specimens by the surgeon, and histopathologic preparation including routine stain(s) (</a:t>
            </a:r>
            <a:r>
              <a:rPr lang="en-US" sz="2100" dirty="0" err="1"/>
              <a:t>e.g</a:t>
            </a:r>
            <a:r>
              <a:rPr lang="en-US" sz="2100" dirty="0"/>
              <a:t>, hematoxylin and eosin, toluidine blue), each additional block after the first 5 tissue blocks, any stage (List separately in addition to code for primary procedure)</a:t>
            </a:r>
          </a:p>
        </p:txBody>
      </p:sp>
    </p:spTree>
    <p:extLst>
      <p:ext uri="{BB962C8B-B14F-4D97-AF65-F5344CB8AC3E}">
        <p14:creationId xmlns:p14="http://schemas.microsoft.com/office/powerpoint/2010/main" val="172546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6EBC30-01CA-461E-9F1C-99B6A840B61B}"/>
              </a:ext>
            </a:extLst>
          </p:cNvPr>
          <p:cNvSpPr>
            <a:spLocks noGrp="1"/>
          </p:cNvSpPr>
          <p:nvPr>
            <p:ph type="subTitle" idx="1"/>
          </p:nvPr>
        </p:nvSpPr>
        <p:spPr>
          <a:xfrm>
            <a:off x="1060174" y="2146852"/>
            <a:ext cx="8878956" cy="2252870"/>
          </a:xfrm>
        </p:spPr>
        <p:txBody>
          <a:bodyPr>
            <a:normAutofit fontScale="92500"/>
          </a:bodyPr>
          <a:lstStyle/>
          <a:p>
            <a:pPr algn="l"/>
            <a:r>
              <a:rPr lang="en-US" sz="1800" b="1" dirty="0">
                <a:solidFill>
                  <a:srgbClr val="00B050"/>
                </a:solidFill>
              </a:rPr>
              <a:t>10030</a:t>
            </a:r>
            <a:r>
              <a:rPr lang="en-US" sz="1800" b="1" dirty="0"/>
              <a:t>: </a:t>
            </a:r>
            <a:r>
              <a:rPr lang="en-US" sz="1800" dirty="0"/>
              <a:t>Image-guided fluid collection drainage by catheter (</a:t>
            </a:r>
            <a:r>
              <a:rPr lang="en-US" sz="1800" dirty="0" err="1"/>
              <a:t>eg</a:t>
            </a:r>
            <a:r>
              <a:rPr lang="en-US" sz="1800" dirty="0"/>
              <a:t>, abscess, hematoma, seroma, lymphocele, cyst), soft tissue (</a:t>
            </a:r>
            <a:r>
              <a:rPr lang="en-US" sz="1800" dirty="0" err="1"/>
              <a:t>eg</a:t>
            </a:r>
            <a:r>
              <a:rPr lang="en-US" sz="1800" dirty="0"/>
              <a:t>, extremity, abdominal wall, neck), percutaneous</a:t>
            </a:r>
          </a:p>
          <a:p>
            <a:pPr algn="l"/>
            <a:r>
              <a:rPr lang="en-US" sz="1800" b="1" dirty="0">
                <a:solidFill>
                  <a:srgbClr val="00B050"/>
                </a:solidFill>
              </a:rPr>
              <a:t>10035:</a:t>
            </a:r>
            <a:r>
              <a:rPr lang="en-US" sz="1800" dirty="0"/>
              <a:t> Placement of soft tissue localization device(s) (</a:t>
            </a:r>
            <a:r>
              <a:rPr lang="en-US" sz="1800" dirty="0" err="1"/>
              <a:t>eg</a:t>
            </a:r>
            <a:r>
              <a:rPr lang="en-US" sz="1800" dirty="0"/>
              <a:t>, clip, metallic pellet, wire/needle, radioactive seeds), percutaneous, including imaging guidance; first lesion</a:t>
            </a:r>
          </a:p>
          <a:p>
            <a:pPr algn="l"/>
            <a:r>
              <a:rPr lang="en-US" sz="1800" b="1" dirty="0">
                <a:solidFill>
                  <a:srgbClr val="00B050"/>
                </a:solidFill>
              </a:rPr>
              <a:t>✚ 10036</a:t>
            </a:r>
            <a:r>
              <a:rPr lang="en-US" sz="1800" dirty="0"/>
              <a:t>: each additional lesion (List separately in addition to code for primary procedure)</a:t>
            </a:r>
          </a:p>
        </p:txBody>
      </p:sp>
    </p:spTree>
    <p:extLst>
      <p:ext uri="{BB962C8B-B14F-4D97-AF65-F5344CB8AC3E}">
        <p14:creationId xmlns:p14="http://schemas.microsoft.com/office/powerpoint/2010/main" val="200684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373C01-0AFA-4A4D-9606-6B550527FDBB}"/>
              </a:ext>
            </a:extLst>
          </p:cNvPr>
          <p:cNvSpPr>
            <a:spLocks noGrp="1"/>
          </p:cNvSpPr>
          <p:nvPr>
            <p:ph idx="1"/>
          </p:nvPr>
        </p:nvSpPr>
        <p:spPr>
          <a:xfrm>
            <a:off x="790161" y="2266122"/>
            <a:ext cx="10611678" cy="5103537"/>
          </a:xfrm>
        </p:spPr>
        <p:txBody>
          <a:bodyPr>
            <a:noAutofit/>
          </a:bodyPr>
          <a:lstStyle/>
          <a:p>
            <a:pPr marL="0" indent="0">
              <a:buNone/>
            </a:pPr>
            <a:r>
              <a:rPr lang="en-US" b="1" dirty="0">
                <a:solidFill>
                  <a:srgbClr val="00B0F0"/>
                </a:solidFill>
              </a:rPr>
              <a:t>Repair—Simple</a:t>
            </a:r>
          </a:p>
          <a:p>
            <a:pPr marL="0" indent="0">
              <a:buNone/>
            </a:pPr>
            <a:r>
              <a:rPr lang="en-US" sz="2000" dirty="0"/>
              <a:t>Sum of lengths of repairs for each group of anatomic sites.</a:t>
            </a:r>
          </a:p>
          <a:p>
            <a:r>
              <a:rPr lang="en-US" sz="2000" b="1" dirty="0">
                <a:solidFill>
                  <a:srgbClr val="00B050"/>
                </a:solidFill>
              </a:rPr>
              <a:t>12001</a:t>
            </a:r>
            <a:r>
              <a:rPr lang="en-US" sz="2000" dirty="0"/>
              <a:t>: Simple repair of superficial wounds of scalp, neck, axillae, external genitalia, trunk and/or extremities (including hands and feet); 2.5 cm or less</a:t>
            </a:r>
          </a:p>
          <a:p>
            <a:r>
              <a:rPr lang="en-US" sz="2000" b="1" dirty="0">
                <a:solidFill>
                  <a:srgbClr val="00B050"/>
                </a:solidFill>
              </a:rPr>
              <a:t>12002</a:t>
            </a:r>
            <a:r>
              <a:rPr lang="en-US" sz="2000" dirty="0"/>
              <a:t>: 2.6 cm to 7.5 cm</a:t>
            </a:r>
          </a:p>
          <a:p>
            <a:r>
              <a:rPr lang="en-US" sz="2000" b="1" dirty="0">
                <a:solidFill>
                  <a:srgbClr val="00B050"/>
                </a:solidFill>
              </a:rPr>
              <a:t>12004</a:t>
            </a:r>
            <a:r>
              <a:rPr lang="en-US" sz="2000" dirty="0"/>
              <a:t>: 7.6 cm to 12.5 cm</a:t>
            </a:r>
          </a:p>
          <a:p>
            <a:r>
              <a:rPr lang="en-US" sz="2000" b="1" dirty="0">
                <a:solidFill>
                  <a:srgbClr val="00B050"/>
                </a:solidFill>
              </a:rPr>
              <a:t>12005</a:t>
            </a:r>
            <a:r>
              <a:rPr lang="en-US" sz="2000" dirty="0"/>
              <a:t>: 12.6 cm to 20.0 cm</a:t>
            </a:r>
          </a:p>
          <a:p>
            <a:r>
              <a:rPr lang="en-US" sz="2000" b="1" dirty="0">
                <a:solidFill>
                  <a:srgbClr val="00B050"/>
                </a:solidFill>
              </a:rPr>
              <a:t>12006</a:t>
            </a:r>
            <a:r>
              <a:rPr lang="en-US" sz="2000" dirty="0"/>
              <a:t>: 20.1 cm to 30.0 cm</a:t>
            </a:r>
          </a:p>
          <a:p>
            <a:r>
              <a:rPr lang="en-US" sz="2000" b="1" dirty="0">
                <a:solidFill>
                  <a:srgbClr val="00B050"/>
                </a:solidFill>
              </a:rPr>
              <a:t>12007</a:t>
            </a:r>
            <a:r>
              <a:rPr lang="en-US" sz="2000" dirty="0"/>
              <a:t>: over 30.0 cm</a:t>
            </a:r>
          </a:p>
        </p:txBody>
      </p:sp>
    </p:spTree>
    <p:extLst>
      <p:ext uri="{BB962C8B-B14F-4D97-AF65-F5344CB8AC3E}">
        <p14:creationId xmlns:p14="http://schemas.microsoft.com/office/powerpoint/2010/main" val="521164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A95DAD-3251-4BCA-9147-0D250763DACD}"/>
              </a:ext>
            </a:extLst>
          </p:cNvPr>
          <p:cNvSpPr>
            <a:spLocks noGrp="1"/>
          </p:cNvSpPr>
          <p:nvPr>
            <p:ph idx="1"/>
          </p:nvPr>
        </p:nvSpPr>
        <p:spPr/>
        <p:txBody>
          <a:bodyPr>
            <a:normAutofit lnSpcReduction="10000"/>
          </a:bodyPr>
          <a:lstStyle/>
          <a:p>
            <a:r>
              <a:rPr lang="en-US" sz="2000" b="1" dirty="0">
                <a:solidFill>
                  <a:srgbClr val="00B050"/>
                </a:solidFill>
              </a:rPr>
              <a:t>12011</a:t>
            </a:r>
            <a:r>
              <a:rPr lang="en-US" sz="2000" dirty="0"/>
              <a:t>: Simple repair of superficial wounds of face, ears, eyelids, nose, lips and/or mucous membranes; 2.5 cm or less</a:t>
            </a:r>
          </a:p>
          <a:p>
            <a:r>
              <a:rPr lang="en-US" sz="2000" b="1" dirty="0">
                <a:solidFill>
                  <a:srgbClr val="00B050"/>
                </a:solidFill>
              </a:rPr>
              <a:t>12013</a:t>
            </a:r>
            <a:r>
              <a:rPr lang="en-US" sz="2000" dirty="0"/>
              <a:t>: 2.6 cm to 5.0 cm</a:t>
            </a:r>
          </a:p>
          <a:p>
            <a:r>
              <a:rPr lang="en-US" sz="2000" b="1" dirty="0">
                <a:solidFill>
                  <a:srgbClr val="00B050"/>
                </a:solidFill>
              </a:rPr>
              <a:t>12014</a:t>
            </a:r>
            <a:r>
              <a:rPr lang="en-US" sz="2000" dirty="0"/>
              <a:t>: 5.1 cm to 7.5 cm</a:t>
            </a:r>
          </a:p>
          <a:p>
            <a:r>
              <a:rPr lang="en-US" sz="2000" b="1" dirty="0">
                <a:solidFill>
                  <a:srgbClr val="00B050"/>
                </a:solidFill>
              </a:rPr>
              <a:t>12015</a:t>
            </a:r>
            <a:r>
              <a:rPr lang="en-US" sz="2000" dirty="0">
                <a:solidFill>
                  <a:srgbClr val="00B050"/>
                </a:solidFill>
              </a:rPr>
              <a:t>: </a:t>
            </a:r>
            <a:r>
              <a:rPr lang="en-US" sz="2000" dirty="0"/>
              <a:t>7.6 cm to 12.5 cm</a:t>
            </a:r>
          </a:p>
          <a:p>
            <a:r>
              <a:rPr lang="en-US" sz="2000" b="1" dirty="0">
                <a:solidFill>
                  <a:srgbClr val="00B050"/>
                </a:solidFill>
              </a:rPr>
              <a:t>12016</a:t>
            </a:r>
            <a:r>
              <a:rPr lang="en-US" sz="2000" dirty="0"/>
              <a:t>: 12.6 cm to 20.0 cm</a:t>
            </a:r>
          </a:p>
          <a:p>
            <a:r>
              <a:rPr lang="en-US" sz="2000" b="1" dirty="0">
                <a:solidFill>
                  <a:srgbClr val="00B050"/>
                </a:solidFill>
              </a:rPr>
              <a:t>12017</a:t>
            </a:r>
            <a:r>
              <a:rPr lang="en-US" sz="2000" dirty="0"/>
              <a:t>: 20.1 cm to 30.0 cm</a:t>
            </a:r>
          </a:p>
          <a:p>
            <a:r>
              <a:rPr lang="en-US" sz="2000" b="1" dirty="0">
                <a:solidFill>
                  <a:srgbClr val="00B050"/>
                </a:solidFill>
              </a:rPr>
              <a:t>12018</a:t>
            </a:r>
            <a:r>
              <a:rPr lang="en-US" sz="2000" dirty="0"/>
              <a:t>: over 30.0 cm</a:t>
            </a:r>
          </a:p>
          <a:p>
            <a:r>
              <a:rPr lang="en-US" sz="2000" b="1" dirty="0">
                <a:solidFill>
                  <a:srgbClr val="00B050"/>
                </a:solidFill>
              </a:rPr>
              <a:t>12020</a:t>
            </a:r>
            <a:r>
              <a:rPr lang="en-US" sz="2000" dirty="0"/>
              <a:t>: Treatment of superficial wound dehiscence; simple closure</a:t>
            </a:r>
          </a:p>
          <a:p>
            <a:r>
              <a:rPr lang="en-US" sz="2000" b="1" dirty="0">
                <a:solidFill>
                  <a:srgbClr val="00B050"/>
                </a:solidFill>
              </a:rPr>
              <a:t>12021</a:t>
            </a:r>
            <a:r>
              <a:rPr lang="en-US" sz="2000" dirty="0"/>
              <a:t>: with packing</a:t>
            </a:r>
          </a:p>
          <a:p>
            <a:endParaRPr lang="en-US" sz="2000" dirty="0"/>
          </a:p>
          <a:p>
            <a:endParaRPr lang="en-US" dirty="0"/>
          </a:p>
        </p:txBody>
      </p:sp>
    </p:spTree>
    <p:extLst>
      <p:ext uri="{BB962C8B-B14F-4D97-AF65-F5344CB8AC3E}">
        <p14:creationId xmlns:p14="http://schemas.microsoft.com/office/powerpoint/2010/main" val="426654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5E6D-B53B-4434-A678-346819A6718C}"/>
              </a:ext>
            </a:extLst>
          </p:cNvPr>
          <p:cNvSpPr>
            <a:spLocks noGrp="1"/>
          </p:cNvSpPr>
          <p:nvPr>
            <p:ph type="title"/>
          </p:nvPr>
        </p:nvSpPr>
        <p:spPr/>
        <p:txBody>
          <a:bodyPr>
            <a:normAutofit/>
          </a:bodyPr>
          <a:lstStyle/>
          <a:p>
            <a:r>
              <a:rPr lang="en-US" sz="2400" b="1" dirty="0">
                <a:solidFill>
                  <a:srgbClr val="00B0F0"/>
                </a:solidFill>
                <a:latin typeface="+mn-lt"/>
                <a:ea typeface="+mn-ea"/>
                <a:cs typeface="+mn-cs"/>
              </a:rPr>
              <a:t>Repair—Intermediate</a:t>
            </a:r>
          </a:p>
        </p:txBody>
      </p:sp>
      <p:sp>
        <p:nvSpPr>
          <p:cNvPr id="3" name="Content Placeholder 2">
            <a:extLst>
              <a:ext uri="{FF2B5EF4-FFF2-40B4-BE49-F238E27FC236}">
                <a16:creationId xmlns:a16="http://schemas.microsoft.com/office/drawing/2014/main" id="{B09B1B74-E053-4E6D-984C-E0B76452A8AA}"/>
              </a:ext>
            </a:extLst>
          </p:cNvPr>
          <p:cNvSpPr>
            <a:spLocks noGrp="1"/>
          </p:cNvSpPr>
          <p:nvPr>
            <p:ph idx="1"/>
          </p:nvPr>
        </p:nvSpPr>
        <p:spPr>
          <a:xfrm>
            <a:off x="677334" y="1510749"/>
            <a:ext cx="8596668" cy="4530614"/>
          </a:xfrm>
        </p:spPr>
        <p:txBody>
          <a:bodyPr>
            <a:normAutofit/>
          </a:bodyPr>
          <a:lstStyle/>
          <a:p>
            <a:r>
              <a:rPr lang="en-US" sz="1800" b="1" dirty="0">
                <a:solidFill>
                  <a:srgbClr val="00B050"/>
                </a:solidFill>
              </a:rPr>
              <a:t>12031</a:t>
            </a:r>
            <a:r>
              <a:rPr lang="en-US" sz="1800" dirty="0"/>
              <a:t>: Repair, intermediate, wounds of scalp, axillae, trunk and/or extremities (excluding hands and feet); 2.5 cm or less</a:t>
            </a:r>
          </a:p>
          <a:p>
            <a:r>
              <a:rPr lang="en-US" sz="1800" b="1" dirty="0">
                <a:solidFill>
                  <a:srgbClr val="00B050"/>
                </a:solidFill>
              </a:rPr>
              <a:t>12032</a:t>
            </a:r>
            <a:r>
              <a:rPr lang="en-US" sz="1800" dirty="0">
                <a:solidFill>
                  <a:srgbClr val="00B050"/>
                </a:solidFill>
              </a:rPr>
              <a:t>:</a:t>
            </a:r>
            <a:r>
              <a:rPr lang="en-US" sz="1800" dirty="0"/>
              <a:t> 2.6 cm to 7.5 cm</a:t>
            </a:r>
          </a:p>
          <a:p>
            <a:r>
              <a:rPr lang="en-US" sz="1800" b="1" dirty="0">
                <a:solidFill>
                  <a:srgbClr val="00B050"/>
                </a:solidFill>
              </a:rPr>
              <a:t>12034</a:t>
            </a:r>
            <a:r>
              <a:rPr lang="en-US" sz="1800" dirty="0"/>
              <a:t>: 7.6 cm to 12.5 cm</a:t>
            </a:r>
          </a:p>
          <a:p>
            <a:r>
              <a:rPr lang="en-US" sz="1800" b="1" dirty="0">
                <a:solidFill>
                  <a:srgbClr val="00B050"/>
                </a:solidFill>
              </a:rPr>
              <a:t>12035</a:t>
            </a:r>
            <a:r>
              <a:rPr lang="en-US" sz="1800" dirty="0"/>
              <a:t>: 12.6 cm to 20.0 cm</a:t>
            </a:r>
          </a:p>
          <a:p>
            <a:r>
              <a:rPr lang="en-US" sz="1800" b="1" dirty="0">
                <a:solidFill>
                  <a:srgbClr val="00B050"/>
                </a:solidFill>
              </a:rPr>
              <a:t>12036</a:t>
            </a:r>
            <a:r>
              <a:rPr lang="en-US" sz="1800" dirty="0"/>
              <a:t>: 20.1 cm to 30.0 cm</a:t>
            </a:r>
          </a:p>
          <a:p>
            <a:r>
              <a:rPr lang="en-US" sz="1800" b="1" dirty="0">
                <a:solidFill>
                  <a:srgbClr val="00B050"/>
                </a:solidFill>
              </a:rPr>
              <a:t>12037</a:t>
            </a:r>
            <a:r>
              <a:rPr lang="en-US" sz="1800" dirty="0"/>
              <a:t>: over 30.0 cm</a:t>
            </a:r>
          </a:p>
          <a:p>
            <a:r>
              <a:rPr lang="en-US" sz="1800" b="1" dirty="0">
                <a:solidFill>
                  <a:srgbClr val="00B050"/>
                </a:solidFill>
              </a:rPr>
              <a:t>12041</a:t>
            </a:r>
            <a:r>
              <a:rPr lang="en-US" sz="1800" dirty="0">
                <a:solidFill>
                  <a:srgbClr val="00B050"/>
                </a:solidFill>
              </a:rPr>
              <a:t>: </a:t>
            </a:r>
            <a:r>
              <a:rPr lang="en-US" sz="1800" dirty="0"/>
              <a:t>Repair, intermediate, wounds of neck, hands, feet and/or external genitalia; 2.5 cm or less</a:t>
            </a:r>
          </a:p>
          <a:p>
            <a:r>
              <a:rPr lang="en-US" sz="1800" b="1" dirty="0">
                <a:solidFill>
                  <a:srgbClr val="00B050"/>
                </a:solidFill>
              </a:rPr>
              <a:t>12042</a:t>
            </a:r>
            <a:r>
              <a:rPr lang="en-US" sz="1800" dirty="0"/>
              <a:t>: 2.6 cm to 7.5 cm</a:t>
            </a:r>
          </a:p>
          <a:p>
            <a:r>
              <a:rPr lang="en-US" sz="1800" b="1" dirty="0">
                <a:solidFill>
                  <a:srgbClr val="00B050"/>
                </a:solidFill>
              </a:rPr>
              <a:t>12044</a:t>
            </a:r>
            <a:r>
              <a:rPr lang="en-US" sz="1800" dirty="0"/>
              <a:t>: 7.6 cm to 12.5 cm</a:t>
            </a:r>
          </a:p>
          <a:p>
            <a:r>
              <a:rPr lang="en-US" sz="1800" b="1" dirty="0">
                <a:solidFill>
                  <a:srgbClr val="00B050"/>
                </a:solidFill>
              </a:rPr>
              <a:t>12045</a:t>
            </a:r>
            <a:r>
              <a:rPr lang="en-US" sz="1800" dirty="0"/>
              <a:t>: 12.6 cm to 20.0 cm</a:t>
            </a:r>
          </a:p>
        </p:txBody>
      </p:sp>
    </p:spTree>
    <p:extLst>
      <p:ext uri="{BB962C8B-B14F-4D97-AF65-F5344CB8AC3E}">
        <p14:creationId xmlns:p14="http://schemas.microsoft.com/office/powerpoint/2010/main" val="3056223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0ACE69-97F5-4BB8-B31F-FBEDFB11D419}"/>
              </a:ext>
            </a:extLst>
          </p:cNvPr>
          <p:cNvSpPr>
            <a:spLocks noGrp="1"/>
          </p:cNvSpPr>
          <p:nvPr>
            <p:ph idx="1"/>
          </p:nvPr>
        </p:nvSpPr>
        <p:spPr>
          <a:xfrm>
            <a:off x="649357" y="1073427"/>
            <a:ext cx="8624645" cy="4967936"/>
          </a:xfrm>
        </p:spPr>
        <p:txBody>
          <a:bodyPr/>
          <a:lstStyle/>
          <a:p>
            <a:r>
              <a:rPr lang="en-US" sz="1800" b="1" dirty="0">
                <a:solidFill>
                  <a:srgbClr val="00B050"/>
                </a:solidFill>
              </a:rPr>
              <a:t>12046</a:t>
            </a:r>
            <a:r>
              <a:rPr lang="en-US" sz="1800" dirty="0"/>
              <a:t>: 20.1 cm to 30.0 cm</a:t>
            </a:r>
          </a:p>
          <a:p>
            <a:r>
              <a:rPr lang="en-US" sz="1800" b="1" dirty="0">
                <a:solidFill>
                  <a:srgbClr val="00B050"/>
                </a:solidFill>
              </a:rPr>
              <a:t>12047</a:t>
            </a:r>
            <a:r>
              <a:rPr lang="en-US" sz="1800" dirty="0"/>
              <a:t>: over 30.0 cm</a:t>
            </a:r>
          </a:p>
          <a:p>
            <a:r>
              <a:rPr lang="en-US" sz="1800" b="1" dirty="0">
                <a:solidFill>
                  <a:srgbClr val="00B050"/>
                </a:solidFill>
              </a:rPr>
              <a:t>12051</a:t>
            </a:r>
            <a:r>
              <a:rPr lang="en-US" sz="1800" dirty="0"/>
              <a:t>: Repair, intermediate, wounds of face, ears, eyelids, nose, lips and/or mucous membranes; 2.5 cm or less</a:t>
            </a:r>
          </a:p>
          <a:p>
            <a:r>
              <a:rPr lang="en-US" sz="1800" b="1" dirty="0">
                <a:solidFill>
                  <a:srgbClr val="00B050"/>
                </a:solidFill>
              </a:rPr>
              <a:t>12052</a:t>
            </a:r>
            <a:r>
              <a:rPr lang="en-US" sz="1800" dirty="0"/>
              <a:t>: 2.6 cm to 5.0 cm</a:t>
            </a:r>
          </a:p>
          <a:p>
            <a:r>
              <a:rPr lang="en-US" sz="1800" b="1" dirty="0">
                <a:solidFill>
                  <a:srgbClr val="00B050"/>
                </a:solidFill>
              </a:rPr>
              <a:t>12053</a:t>
            </a:r>
            <a:r>
              <a:rPr lang="en-US" sz="1800" dirty="0"/>
              <a:t>: 5.1 cm to 7.5 cm</a:t>
            </a:r>
          </a:p>
          <a:p>
            <a:r>
              <a:rPr lang="en-US" sz="1800" b="1" dirty="0">
                <a:solidFill>
                  <a:srgbClr val="00B050"/>
                </a:solidFill>
              </a:rPr>
              <a:t>12054</a:t>
            </a:r>
            <a:r>
              <a:rPr lang="en-US" sz="1800" dirty="0"/>
              <a:t>: 7.6 cm to 12.5 cm</a:t>
            </a:r>
          </a:p>
          <a:p>
            <a:r>
              <a:rPr lang="en-US" sz="1800" b="1" dirty="0">
                <a:solidFill>
                  <a:srgbClr val="00B050"/>
                </a:solidFill>
              </a:rPr>
              <a:t>12055</a:t>
            </a:r>
            <a:r>
              <a:rPr lang="en-US" sz="1800" dirty="0"/>
              <a:t>: 12.6 cm to 20.0 cm</a:t>
            </a:r>
          </a:p>
          <a:p>
            <a:r>
              <a:rPr lang="en-US" sz="1800" b="1" dirty="0">
                <a:solidFill>
                  <a:srgbClr val="00B050"/>
                </a:solidFill>
              </a:rPr>
              <a:t>12056</a:t>
            </a:r>
            <a:r>
              <a:rPr lang="en-US" sz="1800" dirty="0"/>
              <a:t>: 20.1 cm to 30.0 cm</a:t>
            </a:r>
          </a:p>
          <a:p>
            <a:r>
              <a:rPr lang="en-US" sz="1800" b="1" dirty="0">
                <a:solidFill>
                  <a:srgbClr val="00B050"/>
                </a:solidFill>
              </a:rPr>
              <a:t>12057</a:t>
            </a:r>
            <a:r>
              <a:rPr lang="en-US" sz="1800" dirty="0"/>
              <a:t>: over 30.0 cm</a:t>
            </a:r>
          </a:p>
          <a:p>
            <a:endParaRPr lang="en-US" dirty="0"/>
          </a:p>
        </p:txBody>
      </p:sp>
    </p:spTree>
    <p:extLst>
      <p:ext uri="{BB962C8B-B14F-4D97-AF65-F5344CB8AC3E}">
        <p14:creationId xmlns:p14="http://schemas.microsoft.com/office/powerpoint/2010/main" val="3571119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71F84-60A8-4E12-9436-DFA219BDF701}"/>
              </a:ext>
            </a:extLst>
          </p:cNvPr>
          <p:cNvSpPr>
            <a:spLocks noGrp="1"/>
          </p:cNvSpPr>
          <p:nvPr>
            <p:ph type="title"/>
          </p:nvPr>
        </p:nvSpPr>
        <p:spPr>
          <a:xfrm>
            <a:off x="547937" y="273170"/>
            <a:ext cx="8596668" cy="1320800"/>
          </a:xfrm>
        </p:spPr>
        <p:txBody>
          <a:bodyPr/>
          <a:lstStyle/>
          <a:p>
            <a:r>
              <a:rPr lang="en-US" b="1" dirty="0">
                <a:solidFill>
                  <a:srgbClr val="00B0F0"/>
                </a:solidFill>
              </a:rPr>
              <a:t>Repair—Complex</a:t>
            </a:r>
          </a:p>
        </p:txBody>
      </p:sp>
      <p:sp>
        <p:nvSpPr>
          <p:cNvPr id="3" name="Content Placeholder 2">
            <a:extLst>
              <a:ext uri="{FF2B5EF4-FFF2-40B4-BE49-F238E27FC236}">
                <a16:creationId xmlns:a16="http://schemas.microsoft.com/office/drawing/2014/main" id="{FEE53CDF-2BDC-4E3F-B120-B16324A8C3D7}"/>
              </a:ext>
            </a:extLst>
          </p:cNvPr>
          <p:cNvSpPr>
            <a:spLocks noGrp="1"/>
          </p:cNvSpPr>
          <p:nvPr>
            <p:ph idx="1"/>
          </p:nvPr>
        </p:nvSpPr>
        <p:spPr>
          <a:xfrm>
            <a:off x="677334" y="1815549"/>
            <a:ext cx="8596668" cy="4225814"/>
          </a:xfrm>
        </p:spPr>
        <p:txBody>
          <a:bodyPr>
            <a:normAutofit fontScale="92500" lnSpcReduction="20000"/>
          </a:bodyPr>
          <a:lstStyle/>
          <a:p>
            <a:pPr marL="0" indent="0">
              <a:buNone/>
            </a:pPr>
            <a:r>
              <a:rPr lang="en-US" sz="1800" b="1" dirty="0">
                <a:solidFill>
                  <a:srgbClr val="00B050"/>
                </a:solidFill>
              </a:rPr>
              <a:t>13100</a:t>
            </a:r>
            <a:r>
              <a:rPr lang="en-US" sz="1800" dirty="0"/>
              <a:t>: Repair, complex, trunk; 1.1 cm to 2.5 cm</a:t>
            </a:r>
          </a:p>
          <a:p>
            <a:pPr marL="0" indent="0">
              <a:buNone/>
            </a:pPr>
            <a:r>
              <a:rPr lang="en-US" sz="1800" b="1" dirty="0">
                <a:solidFill>
                  <a:srgbClr val="00B050"/>
                </a:solidFill>
              </a:rPr>
              <a:t>13101</a:t>
            </a:r>
            <a:r>
              <a:rPr lang="en-US" sz="1800" dirty="0"/>
              <a:t>: 2.6 cm to 7.5 cm</a:t>
            </a:r>
          </a:p>
          <a:p>
            <a:pPr marL="0" indent="0">
              <a:buNone/>
            </a:pPr>
            <a:r>
              <a:rPr lang="en-US" sz="1800" dirty="0">
                <a:solidFill>
                  <a:srgbClr val="00B050"/>
                </a:solidFill>
              </a:rPr>
              <a:t>✚ </a:t>
            </a:r>
            <a:r>
              <a:rPr lang="en-US" sz="1800" b="1" dirty="0">
                <a:solidFill>
                  <a:srgbClr val="00B050"/>
                </a:solidFill>
              </a:rPr>
              <a:t>13102</a:t>
            </a:r>
            <a:r>
              <a:rPr lang="en-US" sz="1800" dirty="0"/>
              <a:t>: each additional 5 cm or less (List separately in addition to code for primary procedure)</a:t>
            </a:r>
          </a:p>
          <a:p>
            <a:pPr marL="0" indent="0">
              <a:buNone/>
            </a:pPr>
            <a:r>
              <a:rPr lang="en-US" sz="1800" b="1" dirty="0">
                <a:solidFill>
                  <a:srgbClr val="00B050"/>
                </a:solidFill>
              </a:rPr>
              <a:t>13120</a:t>
            </a:r>
            <a:r>
              <a:rPr lang="en-US" sz="1800" dirty="0"/>
              <a:t>: Repair, complex, scalp, arms, and/or legs; 1.1 cm to 2.5 cm</a:t>
            </a:r>
          </a:p>
          <a:p>
            <a:pPr marL="0" indent="0">
              <a:buNone/>
            </a:pPr>
            <a:r>
              <a:rPr lang="en-US" sz="1800" b="1" dirty="0">
                <a:solidFill>
                  <a:srgbClr val="00B050"/>
                </a:solidFill>
              </a:rPr>
              <a:t>13121</a:t>
            </a:r>
            <a:r>
              <a:rPr lang="en-US" sz="1800" dirty="0"/>
              <a:t>: 2.6 cm to 7.5 cm</a:t>
            </a:r>
          </a:p>
          <a:p>
            <a:pPr marL="0" indent="0">
              <a:buNone/>
            </a:pPr>
            <a:r>
              <a:rPr lang="en-US" sz="1800" dirty="0">
                <a:solidFill>
                  <a:srgbClr val="00B050"/>
                </a:solidFill>
              </a:rPr>
              <a:t>✚ </a:t>
            </a:r>
            <a:r>
              <a:rPr lang="en-US" sz="1800" b="1" dirty="0">
                <a:solidFill>
                  <a:srgbClr val="00B050"/>
                </a:solidFill>
              </a:rPr>
              <a:t>13122</a:t>
            </a:r>
            <a:r>
              <a:rPr lang="en-US" sz="1800" dirty="0"/>
              <a:t>: each additional 5 cm or less (List separately in addition to code for primary procedure)</a:t>
            </a:r>
          </a:p>
          <a:p>
            <a:pPr marL="0" indent="0">
              <a:buNone/>
            </a:pPr>
            <a:r>
              <a:rPr lang="en-US" sz="1800" b="1" dirty="0">
                <a:solidFill>
                  <a:srgbClr val="00B050"/>
                </a:solidFill>
              </a:rPr>
              <a:t>13131</a:t>
            </a:r>
            <a:r>
              <a:rPr lang="en-US" sz="1800" dirty="0"/>
              <a:t>: Repair, complex, forehead, cheeks, chin, mouth, neck, axillae, genitalia, hands and/or feet; 1.1 cm to 2.5 cm</a:t>
            </a:r>
          </a:p>
          <a:p>
            <a:pPr marL="0" indent="0">
              <a:buNone/>
            </a:pPr>
            <a:r>
              <a:rPr lang="en-US" sz="1800" b="1" dirty="0">
                <a:solidFill>
                  <a:srgbClr val="00B050"/>
                </a:solidFill>
              </a:rPr>
              <a:t>13132</a:t>
            </a:r>
            <a:r>
              <a:rPr lang="en-US" sz="1800" dirty="0"/>
              <a:t>: 2.6 cm to 7.5 cm</a:t>
            </a:r>
          </a:p>
          <a:p>
            <a:pPr marL="0" indent="0">
              <a:buNone/>
            </a:pPr>
            <a:r>
              <a:rPr lang="en-US" sz="1800" dirty="0">
                <a:solidFill>
                  <a:srgbClr val="00B050"/>
                </a:solidFill>
              </a:rPr>
              <a:t>✚ </a:t>
            </a:r>
            <a:r>
              <a:rPr lang="en-US" sz="1800" b="1" dirty="0">
                <a:solidFill>
                  <a:srgbClr val="00B050"/>
                </a:solidFill>
              </a:rPr>
              <a:t>13133</a:t>
            </a:r>
            <a:r>
              <a:rPr lang="en-US" sz="1800" dirty="0"/>
              <a:t>: each additional 5 cm or less (List separately in addition to code for primary procedure)</a:t>
            </a:r>
          </a:p>
          <a:p>
            <a:pPr marL="0" indent="0">
              <a:buNone/>
            </a:pPr>
            <a:r>
              <a:rPr lang="en-US" sz="1800" b="1" dirty="0">
                <a:solidFill>
                  <a:srgbClr val="00B050"/>
                </a:solidFill>
              </a:rPr>
              <a:t>13151</a:t>
            </a:r>
            <a:r>
              <a:rPr lang="en-US" sz="1800" b="1" dirty="0"/>
              <a:t>:</a:t>
            </a:r>
            <a:r>
              <a:rPr lang="en-US" sz="1800" dirty="0"/>
              <a:t> Repair, complex, eyelids, nose, ears and/or lips; 1.1 cm to 2.5 cm</a:t>
            </a:r>
          </a:p>
        </p:txBody>
      </p:sp>
    </p:spTree>
    <p:extLst>
      <p:ext uri="{BB962C8B-B14F-4D97-AF65-F5344CB8AC3E}">
        <p14:creationId xmlns:p14="http://schemas.microsoft.com/office/powerpoint/2010/main" val="3456962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36ADF7-9057-4F9C-9967-9479F80B6F94}"/>
              </a:ext>
            </a:extLst>
          </p:cNvPr>
          <p:cNvSpPr>
            <a:spLocks noGrp="1"/>
          </p:cNvSpPr>
          <p:nvPr>
            <p:ph idx="1"/>
          </p:nvPr>
        </p:nvSpPr>
        <p:spPr>
          <a:xfrm>
            <a:off x="675861" y="1537253"/>
            <a:ext cx="8598141" cy="4504110"/>
          </a:xfrm>
        </p:spPr>
        <p:txBody>
          <a:bodyPr>
            <a:normAutofit/>
          </a:bodyPr>
          <a:lstStyle/>
          <a:p>
            <a:r>
              <a:rPr lang="en-US" sz="1800" b="1" dirty="0">
                <a:solidFill>
                  <a:srgbClr val="00B050"/>
                </a:solidFill>
              </a:rPr>
              <a:t>13152</a:t>
            </a:r>
            <a:r>
              <a:rPr lang="en-US" sz="1800" dirty="0"/>
              <a:t>: 2.6 cm to 7.5 cm</a:t>
            </a:r>
          </a:p>
          <a:p>
            <a:r>
              <a:rPr lang="en-US" sz="1800" dirty="0">
                <a:solidFill>
                  <a:srgbClr val="00B050"/>
                </a:solidFill>
              </a:rPr>
              <a:t>✚ </a:t>
            </a:r>
            <a:r>
              <a:rPr lang="en-US" sz="1800" b="1" dirty="0">
                <a:solidFill>
                  <a:srgbClr val="00B050"/>
                </a:solidFill>
              </a:rPr>
              <a:t>13153</a:t>
            </a:r>
            <a:r>
              <a:rPr lang="en-US" sz="1800" dirty="0"/>
              <a:t>: each additional 5 cm or less (List separately in addition to code for primary procedure)</a:t>
            </a:r>
          </a:p>
          <a:p>
            <a:r>
              <a:rPr lang="en-US" sz="1800" b="1" dirty="0">
                <a:solidFill>
                  <a:srgbClr val="00B050"/>
                </a:solidFill>
              </a:rPr>
              <a:t>13160</a:t>
            </a:r>
            <a:r>
              <a:rPr lang="en-US" sz="1800" dirty="0"/>
              <a:t>: Secondary closure of surgical wound or dehiscence, extensive or complicated</a:t>
            </a:r>
          </a:p>
        </p:txBody>
      </p:sp>
    </p:spTree>
    <p:extLst>
      <p:ext uri="{BB962C8B-B14F-4D97-AF65-F5344CB8AC3E}">
        <p14:creationId xmlns:p14="http://schemas.microsoft.com/office/powerpoint/2010/main" val="3203872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E8415-BCCB-413B-8431-91AF3AA90628}"/>
              </a:ext>
            </a:extLst>
          </p:cNvPr>
          <p:cNvSpPr>
            <a:spLocks noGrp="1"/>
          </p:cNvSpPr>
          <p:nvPr>
            <p:ph type="title"/>
          </p:nvPr>
        </p:nvSpPr>
        <p:spPr/>
        <p:txBody>
          <a:bodyPr>
            <a:normAutofit/>
          </a:bodyPr>
          <a:lstStyle/>
          <a:p>
            <a:r>
              <a:rPr lang="en-US" sz="2800" b="1" dirty="0">
                <a:solidFill>
                  <a:srgbClr val="00B0F0"/>
                </a:solidFill>
                <a:latin typeface="+mn-lt"/>
                <a:ea typeface="+mn-ea"/>
                <a:cs typeface="+mn-cs"/>
              </a:rPr>
              <a:t>Destruction, Benign or Premalignant Lesions</a:t>
            </a:r>
          </a:p>
        </p:txBody>
      </p:sp>
      <p:sp>
        <p:nvSpPr>
          <p:cNvPr id="3" name="Content Placeholder 2">
            <a:extLst>
              <a:ext uri="{FF2B5EF4-FFF2-40B4-BE49-F238E27FC236}">
                <a16:creationId xmlns:a16="http://schemas.microsoft.com/office/drawing/2014/main" id="{AFF94C68-FECE-49A6-9D3C-6EA6A8ABA919}"/>
              </a:ext>
            </a:extLst>
          </p:cNvPr>
          <p:cNvSpPr>
            <a:spLocks noGrp="1"/>
          </p:cNvSpPr>
          <p:nvPr>
            <p:ph idx="1"/>
          </p:nvPr>
        </p:nvSpPr>
        <p:spPr>
          <a:xfrm>
            <a:off x="677334" y="1749287"/>
            <a:ext cx="8596668" cy="4292075"/>
          </a:xfrm>
        </p:spPr>
        <p:txBody>
          <a:bodyPr>
            <a:normAutofit fontScale="85000" lnSpcReduction="10000"/>
          </a:bodyPr>
          <a:lstStyle/>
          <a:p>
            <a:r>
              <a:rPr lang="en-US" sz="1800" b="1" dirty="0">
                <a:solidFill>
                  <a:srgbClr val="00B050"/>
                </a:solidFill>
              </a:rPr>
              <a:t>17000</a:t>
            </a:r>
            <a:r>
              <a:rPr lang="en-US" sz="1800" dirty="0"/>
              <a:t>: Destruction (</a:t>
            </a:r>
            <a:r>
              <a:rPr lang="en-US" sz="1800" dirty="0" err="1"/>
              <a:t>eg</a:t>
            </a:r>
            <a:r>
              <a:rPr lang="en-US" sz="1800" dirty="0"/>
              <a:t>, laser surgery, electrosurgery, cryosurgery, chemosurgery, surgical curettement), premalignant lesions (</a:t>
            </a:r>
            <a:r>
              <a:rPr lang="en-US" sz="1800" dirty="0" err="1"/>
              <a:t>eg</a:t>
            </a:r>
            <a:r>
              <a:rPr lang="en-US" sz="1800" dirty="0"/>
              <a:t>, actinic keratoses); first lesion</a:t>
            </a:r>
          </a:p>
          <a:p>
            <a:r>
              <a:rPr lang="en-US" sz="1800" dirty="0">
                <a:solidFill>
                  <a:srgbClr val="00B050"/>
                </a:solidFill>
              </a:rPr>
              <a:t>✚ </a:t>
            </a:r>
            <a:r>
              <a:rPr lang="en-US" sz="1800" b="1" dirty="0">
                <a:solidFill>
                  <a:srgbClr val="00B050"/>
                </a:solidFill>
              </a:rPr>
              <a:t>17003</a:t>
            </a:r>
            <a:r>
              <a:rPr lang="en-US" sz="1800" dirty="0"/>
              <a:t>: second through 14 lesions, each (List separately in addition to code for first lesion)</a:t>
            </a:r>
          </a:p>
          <a:p>
            <a:r>
              <a:rPr lang="en-US" sz="1800" b="1" dirty="0">
                <a:solidFill>
                  <a:srgbClr val="00B050"/>
                </a:solidFill>
              </a:rPr>
              <a:t>17004</a:t>
            </a:r>
            <a:r>
              <a:rPr lang="en-US" sz="1800" dirty="0"/>
              <a:t>: </a:t>
            </a:r>
            <a:r>
              <a:rPr lang="en-IN" dirty="0"/>
              <a:t>Destruction (</a:t>
            </a:r>
            <a:r>
              <a:rPr lang="en-IN" dirty="0" err="1"/>
              <a:t>eg</a:t>
            </a:r>
            <a:r>
              <a:rPr lang="en-IN" dirty="0"/>
              <a:t>, laser surgery, electrosurgery, cryosurgery, chemosurgery, surgical curettement), premalignant lesions (</a:t>
            </a:r>
            <a:r>
              <a:rPr lang="en-IN" dirty="0" err="1"/>
              <a:t>eg</a:t>
            </a:r>
            <a:r>
              <a:rPr lang="en-IN" dirty="0"/>
              <a:t>, actinic keratoses), 15 or more lesions</a:t>
            </a:r>
            <a:endParaRPr lang="en-US" dirty="0"/>
          </a:p>
          <a:p>
            <a:r>
              <a:rPr lang="en-US" sz="1800" b="1" dirty="0">
                <a:solidFill>
                  <a:srgbClr val="00B050"/>
                </a:solidFill>
              </a:rPr>
              <a:t>17106</a:t>
            </a:r>
            <a:r>
              <a:rPr lang="en-US" sz="1800" dirty="0"/>
              <a:t>: </a:t>
            </a:r>
            <a:r>
              <a:rPr lang="en-US" dirty="0"/>
              <a:t>Destruction of cutaneous vascular proliferative lesions (</a:t>
            </a:r>
            <a:r>
              <a:rPr lang="en-US" dirty="0" err="1"/>
              <a:t>eg</a:t>
            </a:r>
            <a:r>
              <a:rPr lang="en-US" dirty="0"/>
              <a:t>, laser technique); less than 10 sq cm</a:t>
            </a:r>
          </a:p>
          <a:p>
            <a:r>
              <a:rPr lang="en-US" sz="1800" b="1" dirty="0">
                <a:solidFill>
                  <a:srgbClr val="00B050"/>
                </a:solidFill>
              </a:rPr>
              <a:t>17107</a:t>
            </a:r>
            <a:r>
              <a:rPr lang="en-US" sz="1800" dirty="0"/>
              <a:t>: 10.0 to 50.0 sq cm</a:t>
            </a:r>
          </a:p>
          <a:p>
            <a:r>
              <a:rPr lang="en-US" sz="1800" b="1" dirty="0">
                <a:solidFill>
                  <a:srgbClr val="00B050"/>
                </a:solidFill>
              </a:rPr>
              <a:t>17108</a:t>
            </a:r>
            <a:r>
              <a:rPr lang="en-US" sz="1800" dirty="0"/>
              <a:t>: over 50.0 sq cm</a:t>
            </a:r>
          </a:p>
          <a:p>
            <a:r>
              <a:rPr lang="en-US" sz="1800" b="1" dirty="0">
                <a:solidFill>
                  <a:srgbClr val="00B050"/>
                </a:solidFill>
              </a:rPr>
              <a:t>17110</a:t>
            </a:r>
            <a:r>
              <a:rPr lang="en-US" sz="1800" dirty="0"/>
              <a:t>: Destruction (</a:t>
            </a:r>
            <a:r>
              <a:rPr lang="en-US" sz="1800" dirty="0" err="1"/>
              <a:t>eg</a:t>
            </a:r>
            <a:r>
              <a:rPr lang="en-US" sz="1800" dirty="0"/>
              <a:t>, laser surgery, electrosurgery, cryosurgery, chemosurgery, surgical curettement), of benign lesions other than skin tags or cutaneous vascular proliferative lesions; up to 14 lesions</a:t>
            </a:r>
          </a:p>
          <a:p>
            <a:r>
              <a:rPr lang="en-US" sz="1800" b="1" dirty="0">
                <a:solidFill>
                  <a:srgbClr val="00B050"/>
                </a:solidFill>
              </a:rPr>
              <a:t>17111</a:t>
            </a:r>
            <a:r>
              <a:rPr lang="en-US" sz="1800" dirty="0"/>
              <a:t>: 15 or more lesions</a:t>
            </a:r>
          </a:p>
          <a:p>
            <a:r>
              <a:rPr lang="en-US" sz="1800" b="1" dirty="0">
                <a:solidFill>
                  <a:srgbClr val="00B050"/>
                </a:solidFill>
              </a:rPr>
              <a:t>17250</a:t>
            </a:r>
            <a:r>
              <a:rPr lang="en-US" sz="1800" dirty="0"/>
              <a:t>: Chemical cauterization of granulation tissue (</a:t>
            </a:r>
            <a:r>
              <a:rPr lang="en-US" sz="1800" dirty="0" err="1"/>
              <a:t>ie</a:t>
            </a:r>
            <a:r>
              <a:rPr lang="en-US" sz="1800" dirty="0"/>
              <a:t>, proud flesh)</a:t>
            </a:r>
          </a:p>
        </p:txBody>
      </p:sp>
    </p:spTree>
    <p:extLst>
      <p:ext uri="{BB962C8B-B14F-4D97-AF65-F5344CB8AC3E}">
        <p14:creationId xmlns:p14="http://schemas.microsoft.com/office/powerpoint/2010/main" val="45587784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TotalTime>
  <Words>1272</Words>
  <Application>Microsoft Office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Trebuchet MS</vt:lpstr>
      <vt:lpstr>Wingdings 3</vt:lpstr>
      <vt:lpstr>Facet</vt:lpstr>
      <vt:lpstr>Integumentary System</vt:lpstr>
      <vt:lpstr>PowerPoint Presentation</vt:lpstr>
      <vt:lpstr>PowerPoint Presentation</vt:lpstr>
      <vt:lpstr>PowerPoint Presentation</vt:lpstr>
      <vt:lpstr>Repair—Intermediate</vt:lpstr>
      <vt:lpstr>PowerPoint Presentation</vt:lpstr>
      <vt:lpstr>Repair—Complex</vt:lpstr>
      <vt:lpstr>PowerPoint Presentation</vt:lpstr>
      <vt:lpstr>Destruction, Benign or Premalignant Lesions</vt:lpstr>
      <vt:lpstr>Mohs Micrographic Surgery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Integumentary System</dc:title>
  <dc:creator>Jitender Lamba</dc:creator>
  <cp:lastModifiedBy>Jitender Singh</cp:lastModifiedBy>
  <cp:revision>19</cp:revision>
  <dcterms:created xsi:type="dcterms:W3CDTF">2024-12-28T12:44:00Z</dcterms:created>
  <dcterms:modified xsi:type="dcterms:W3CDTF">2025-01-16T09:35:02Z</dcterms:modified>
</cp:coreProperties>
</file>