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60B578-7D79-40CF-B097-A2D20286DD28}" v="4" dt="2025-01-08T14:28:38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tender Singh" userId="aa34d5308c137e42" providerId="LiveId" clId="{3460B578-7D79-40CF-B097-A2D20286DD28}"/>
    <pc:docChg chg="undo custSel addSld modSld">
      <pc:chgData name="Jitender Singh" userId="aa34d5308c137e42" providerId="LiveId" clId="{3460B578-7D79-40CF-B097-A2D20286DD28}" dt="2025-01-08T14:30:19.704" v="216" actId="207"/>
      <pc:docMkLst>
        <pc:docMk/>
      </pc:docMkLst>
      <pc:sldChg chg="modSp mod">
        <pc:chgData name="Jitender Singh" userId="aa34d5308c137e42" providerId="LiveId" clId="{3460B578-7D79-40CF-B097-A2D20286DD28}" dt="2025-01-08T14:28:42.721" v="204" actId="207"/>
        <pc:sldMkLst>
          <pc:docMk/>
          <pc:sldMk cId="2012883845" sldId="256"/>
        </pc:sldMkLst>
        <pc:spChg chg="mod">
          <ac:chgData name="Jitender Singh" userId="aa34d5308c137e42" providerId="LiveId" clId="{3460B578-7D79-40CF-B097-A2D20286DD28}" dt="2025-01-08T14:25:12.721" v="195" actId="122"/>
          <ac:spMkLst>
            <pc:docMk/>
            <pc:sldMk cId="2012883845" sldId="256"/>
            <ac:spMk id="2" creationId="{93C7F240-4B7E-C6D7-78B1-292036DDA791}"/>
          </ac:spMkLst>
        </pc:spChg>
        <pc:spChg chg="mod">
          <ac:chgData name="Jitender Singh" userId="aa34d5308c137e42" providerId="LiveId" clId="{3460B578-7D79-40CF-B097-A2D20286DD28}" dt="2025-01-08T14:28:42.721" v="204" actId="207"/>
          <ac:spMkLst>
            <pc:docMk/>
            <pc:sldMk cId="2012883845" sldId="256"/>
            <ac:spMk id="3" creationId="{FD6CE4A2-CD01-ADA9-41BE-62C0462501EB}"/>
          </ac:spMkLst>
        </pc:spChg>
      </pc:sldChg>
      <pc:sldChg chg="delSp modSp new mod">
        <pc:chgData name="Jitender Singh" userId="aa34d5308c137e42" providerId="LiveId" clId="{3460B578-7D79-40CF-B097-A2D20286DD28}" dt="2025-01-08T14:29:13.024" v="211" actId="207"/>
        <pc:sldMkLst>
          <pc:docMk/>
          <pc:sldMk cId="1514658230" sldId="257"/>
        </pc:sldMkLst>
        <pc:spChg chg="del">
          <ac:chgData name="Jitender Singh" userId="aa34d5308c137e42" providerId="LiveId" clId="{3460B578-7D79-40CF-B097-A2D20286DD28}" dt="2025-01-08T14:06:45.686" v="1" actId="21"/>
          <ac:spMkLst>
            <pc:docMk/>
            <pc:sldMk cId="1514658230" sldId="257"/>
            <ac:spMk id="2" creationId="{D782B635-57CE-E21C-B2A5-F11A7B26AFE3}"/>
          </ac:spMkLst>
        </pc:spChg>
        <pc:spChg chg="mod">
          <ac:chgData name="Jitender Singh" userId="aa34d5308c137e42" providerId="LiveId" clId="{3460B578-7D79-40CF-B097-A2D20286DD28}" dt="2025-01-08T14:29:13.024" v="211" actId="207"/>
          <ac:spMkLst>
            <pc:docMk/>
            <pc:sldMk cId="1514658230" sldId="257"/>
            <ac:spMk id="3" creationId="{693B8B42-3210-4DD8-0F16-96F8F92BE35F}"/>
          </ac:spMkLst>
        </pc:spChg>
      </pc:sldChg>
      <pc:sldChg chg="delSp modSp new mod">
        <pc:chgData name="Jitender Singh" userId="aa34d5308c137e42" providerId="LiveId" clId="{3460B578-7D79-40CF-B097-A2D20286DD28}" dt="2025-01-08T14:30:19.704" v="216" actId="207"/>
        <pc:sldMkLst>
          <pc:docMk/>
          <pc:sldMk cId="1563889292" sldId="258"/>
        </pc:sldMkLst>
        <pc:spChg chg="del">
          <ac:chgData name="Jitender Singh" userId="aa34d5308c137e42" providerId="LiveId" clId="{3460B578-7D79-40CF-B097-A2D20286DD28}" dt="2025-01-08T14:20:54.771" v="132" actId="21"/>
          <ac:spMkLst>
            <pc:docMk/>
            <pc:sldMk cId="1563889292" sldId="258"/>
            <ac:spMk id="2" creationId="{98853B2B-A39F-3C79-F0DF-A409CE6B37EB}"/>
          </ac:spMkLst>
        </pc:spChg>
        <pc:spChg chg="mod">
          <ac:chgData name="Jitender Singh" userId="aa34d5308c137e42" providerId="LiveId" clId="{3460B578-7D79-40CF-B097-A2D20286DD28}" dt="2025-01-08T14:30:19.704" v="216" actId="207"/>
          <ac:spMkLst>
            <pc:docMk/>
            <pc:sldMk cId="1563889292" sldId="258"/>
            <ac:spMk id="3" creationId="{C15F4857-7D73-D1F5-C91C-33DBCAA2E0E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2D08E-E09B-4FF8-92E8-ECB504511AB5}" type="datetimeFigureOut">
              <a:rPr lang="en-IN" smtClean="0"/>
              <a:t>08/01/2025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14A98-0B19-4403-89B5-9B1705F407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1534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058F-BD64-4F59-8757-EF51C776D38F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8747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6CC5-DDCA-4FCF-92D6-8B968B8D88DA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2979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24862-9AE3-4EEC-9F1F-EA38E34AE8C5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2813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80BD3-238A-4613-9453-C3EC1C593E11}" type="datetime1">
              <a:rPr lang="en-IN" smtClean="0"/>
              <a:t>08/01/2025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875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DDB9-2E17-43E7-8B11-C35B14546070}" type="datetime1">
              <a:rPr lang="en-IN" smtClean="0"/>
              <a:t>08/01/2025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2350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9A1B8-7B39-4B3A-9F29-5659BE46CD0E}" type="datetime1">
              <a:rPr lang="en-IN" smtClean="0"/>
              <a:t>08/01/2025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5083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2C9E0-DF33-4ED2-B1FB-5BD04A1B361B}" type="datetime1">
              <a:rPr lang="en-IN" smtClean="0"/>
              <a:t>08/01/2025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323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9E0BF-9608-44DD-88EA-04F5F0269189}" type="datetime1">
              <a:rPr lang="en-IN" smtClean="0"/>
              <a:t>08/01/2025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7705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D0D3-53DA-4680-8C2B-01D9C7EA6F37}" type="datetime1">
              <a:rPr lang="en-IN" smtClean="0"/>
              <a:t>08/01/2025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8534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D7316-2EAC-4604-8284-8D530412C83D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416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126D2-9553-4030-B346-F5CBBD61FFB1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838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32A3-A201-4525-B2C2-28C4A1E4FF3B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9414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E9CA-8F3C-449E-BCD1-51867A61883A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2342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23252-74EE-4307-B127-69EA2C3515AF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0550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007C3-3EEB-4EA0-8E81-729716366E6C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4809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89DE0-653D-46CD-9C13-D2AAACBB5207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375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D42E5-5E0F-454A-85FF-3BA65D5065FD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DE972C7-3236-4EDC-9D87-99EAA711F5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9348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7F240-4B7E-C6D7-78B1-292036DDA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482840" cy="1364805"/>
          </a:xfrm>
        </p:spPr>
        <p:txBody>
          <a:bodyPr>
            <a:normAutofit fontScale="90000"/>
          </a:bodyPr>
          <a:lstStyle/>
          <a:p>
            <a:pPr algn="ctr"/>
            <a:r>
              <a:rPr lang="en-IN" sz="4400" b="1" dirty="0">
                <a:solidFill>
                  <a:srgbClr val="00B0F0"/>
                </a:solidFill>
              </a:rPr>
              <a:t>Knee Codes</a:t>
            </a:r>
            <a:br>
              <a:rPr lang="en-IN" sz="4400" b="1" dirty="0">
                <a:solidFill>
                  <a:srgbClr val="00B0F0"/>
                </a:solidFill>
              </a:rPr>
            </a:br>
            <a:r>
              <a:rPr lang="en-IN" sz="4400" b="1" dirty="0">
                <a:solidFill>
                  <a:srgbClr val="00B0F0"/>
                </a:solidFill>
              </a:rPr>
              <a:t>29870-29889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6CE4A2-CD01-ADA9-41BE-62C046250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104" y="2487168"/>
            <a:ext cx="9835896" cy="367588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IN" sz="1800" b="1" dirty="0">
                <a:solidFill>
                  <a:srgbClr val="00B050"/>
                </a:solidFill>
              </a:rPr>
              <a:t>29870: </a:t>
            </a:r>
            <a:r>
              <a:rPr lang="en-US" sz="18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Arthroscopy, knee, diagnostic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, with or without synovial biopsy (separate procedure)</a:t>
            </a:r>
          </a:p>
          <a:p>
            <a:pPr algn="l"/>
            <a:r>
              <a:rPr lang="en-US" sz="1800" b="1" dirty="0">
                <a:solidFill>
                  <a:srgbClr val="00B050"/>
                </a:solidFill>
                <a:latin typeface="Montserrat" panose="00000500000000000000" pitchFamily="2" charset="0"/>
              </a:rPr>
              <a:t>29871</a:t>
            </a:r>
            <a:r>
              <a:rPr lang="en-US" sz="18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8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Arthroscopy, knee, surgical; 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for infection, lavage and drainage</a:t>
            </a:r>
          </a:p>
          <a:p>
            <a:pPr algn="l"/>
            <a:r>
              <a:rPr lang="en-US" sz="18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29873</a:t>
            </a:r>
            <a:r>
              <a:rPr lang="en-US" sz="180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: </a:t>
            </a:r>
            <a:r>
              <a:rPr lang="en-US" sz="18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Arthroscopy, knee, surgical;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with lateral release</a:t>
            </a:r>
          </a:p>
          <a:p>
            <a:pPr algn="l"/>
            <a:r>
              <a:rPr lang="en-US" sz="1800" b="1" dirty="0">
                <a:solidFill>
                  <a:srgbClr val="00B050"/>
                </a:solidFill>
                <a:latin typeface="Montserrat" panose="00000500000000000000" pitchFamily="2" charset="0"/>
              </a:rPr>
              <a:t>29874</a:t>
            </a:r>
            <a:r>
              <a:rPr lang="en-US" sz="18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IN" sz="18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Arthroscopy, knee, surgical</a:t>
            </a:r>
            <a:r>
              <a:rPr lang="en-IN" sz="1800" b="0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; </a:t>
            </a:r>
            <a:r>
              <a:rPr lang="en-IN" sz="18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for removal of loose body or foreign body (</a:t>
            </a:r>
            <a:r>
              <a:rPr lang="en-IN" sz="1800" b="0" i="0" dirty="0" err="1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eg</a:t>
            </a:r>
            <a:r>
              <a:rPr lang="en-IN" sz="18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, osteochondritis dissecans fragmentation, chondral fragmentation</a:t>
            </a:r>
            <a:r>
              <a:rPr lang="en-IN" sz="1800" b="0" i="0" dirty="0">
                <a:effectLst/>
                <a:latin typeface="Montserrat" panose="00000500000000000000" pitchFamily="2" charset="0"/>
              </a:rPr>
              <a:t>)</a:t>
            </a:r>
          </a:p>
          <a:p>
            <a:pPr algn="l"/>
            <a:r>
              <a:rPr lang="en-IN" sz="1800" b="1" dirty="0">
                <a:solidFill>
                  <a:srgbClr val="00B050"/>
                </a:solidFill>
                <a:latin typeface="Montserrat" panose="00000500000000000000" pitchFamily="2" charset="0"/>
              </a:rPr>
              <a:t>29875: </a:t>
            </a:r>
            <a:r>
              <a:rPr lang="en-US" sz="18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Arthroscopy, knee, surgical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;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synovectomy, limited (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eg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, plica or shelf resection) (separate procedure)</a:t>
            </a:r>
          </a:p>
          <a:p>
            <a:pPr algn="l"/>
            <a:r>
              <a:rPr lang="en-US" sz="1800" b="1" dirty="0">
                <a:solidFill>
                  <a:srgbClr val="00B050"/>
                </a:solidFill>
                <a:latin typeface="Montserrat" panose="00000500000000000000" pitchFamily="2" charset="0"/>
              </a:rPr>
              <a:t>29876: </a:t>
            </a:r>
            <a:r>
              <a:rPr lang="en-US" sz="18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Arthroscopy, knee, surgical;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synovectomy, major, 2 or more compartments (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eg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, medial or lateral)</a:t>
            </a:r>
          </a:p>
          <a:p>
            <a:pPr algn="l"/>
            <a:r>
              <a:rPr lang="en-US" sz="1800" b="1" dirty="0">
                <a:solidFill>
                  <a:srgbClr val="00B050"/>
                </a:solidFill>
                <a:latin typeface="Montserrat" panose="00000500000000000000" pitchFamily="2" charset="0"/>
              </a:rPr>
              <a:t>29877: </a:t>
            </a:r>
            <a:r>
              <a:rPr lang="en-US" sz="18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Arthroscopy, knee, surgical;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debridement/shaving of articular cartilage (chondroplasty)</a:t>
            </a:r>
            <a:endParaRPr lang="en-IN" sz="1800" b="0" i="0" dirty="0">
              <a:solidFill>
                <a:schemeClr val="tx1"/>
              </a:solidFill>
              <a:effectLst/>
              <a:latin typeface="Montserrat" panose="00000500000000000000" pitchFamily="2" charset="0"/>
            </a:endParaRPr>
          </a:p>
          <a:p>
            <a:pPr algn="l"/>
            <a:endParaRPr lang="en-IN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FF5F7-52F0-D8DB-E222-3D2123883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076B7-3F62-44D3-90DC-1F740B7EE088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2E5D6-C071-FDEC-415C-C04157A66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2883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B8B42-3210-4DD8-0F16-96F8F92BE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" y="987552"/>
            <a:ext cx="10616184" cy="58064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sz="1700" b="1" dirty="0">
                <a:solidFill>
                  <a:srgbClr val="00B050"/>
                </a:solidFill>
              </a:rPr>
              <a:t>29879: </a:t>
            </a:r>
            <a:r>
              <a:rPr lang="en-US" sz="17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Arthroscopy, knee, surgical</a:t>
            </a:r>
            <a:r>
              <a:rPr lang="en-US" sz="17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; </a:t>
            </a:r>
            <a:r>
              <a:rPr lang="en-US" sz="17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abrasion arthroplasty (includes chondroplasty where necessary) or multiple drilling or microfracture.</a:t>
            </a:r>
          </a:p>
          <a:p>
            <a:pPr marL="0" indent="0">
              <a:buNone/>
            </a:pPr>
            <a:r>
              <a:rPr lang="en-US" sz="1700" b="1" dirty="0">
                <a:solidFill>
                  <a:srgbClr val="00B050"/>
                </a:solidFill>
                <a:latin typeface="Montserrat" panose="00000500000000000000" pitchFamily="2" charset="0"/>
              </a:rPr>
              <a:t>29880: </a:t>
            </a:r>
            <a:r>
              <a:rPr lang="en-US" sz="17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Arthroscopy, knee, surgical</a:t>
            </a:r>
            <a:r>
              <a:rPr lang="en-US" sz="1700" b="1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; </a:t>
            </a:r>
            <a:r>
              <a:rPr lang="en-US" sz="17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with meniscectomy (medial AND lateral, including any meniscal shaving) including debridement/shaving of articular cartilage (chondroplasty), same or separate compartment(s), when performed</a:t>
            </a:r>
          </a:p>
          <a:p>
            <a:pPr marL="0" indent="0">
              <a:buNone/>
            </a:pPr>
            <a:r>
              <a:rPr lang="en-US" sz="1700" b="1" dirty="0">
                <a:solidFill>
                  <a:srgbClr val="00B050"/>
                </a:solidFill>
                <a:latin typeface="Montserrat" panose="00000500000000000000" pitchFamily="2" charset="0"/>
              </a:rPr>
              <a:t>29881: </a:t>
            </a:r>
            <a:r>
              <a:rPr lang="en-US" sz="17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Arthroscopy, knee, surgical; </a:t>
            </a:r>
            <a:r>
              <a:rPr lang="en-US" sz="17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with meniscectomy (medial OR lateral, including any meniscal shaving) including debridement/shaving of articular cartilage (chondroplasty), same or separate compartment(s), when performed</a:t>
            </a:r>
          </a:p>
          <a:p>
            <a:pPr marL="0" indent="0" algn="l">
              <a:lnSpc>
                <a:spcPts val="1575"/>
              </a:lnSpc>
              <a:spcBef>
                <a:spcPts val="525"/>
              </a:spcBef>
              <a:spcAft>
                <a:spcPts val="525"/>
              </a:spcAft>
              <a:buNone/>
            </a:pPr>
            <a:r>
              <a:rPr lang="en-US" sz="1700" b="1" dirty="0">
                <a:solidFill>
                  <a:srgbClr val="00B050"/>
                </a:solidFill>
                <a:latin typeface="Montserrat" panose="00000500000000000000" pitchFamily="2" charset="0"/>
              </a:rPr>
              <a:t>29882: </a:t>
            </a:r>
            <a:r>
              <a:rPr lang="en-US" sz="17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Arthroscopy, knee, surgical; </a:t>
            </a:r>
            <a:r>
              <a:rPr lang="en-US" sz="17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with meniscus repair (medial OR lateral</a:t>
            </a:r>
            <a:r>
              <a:rPr lang="en-US" sz="17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)</a:t>
            </a:r>
          </a:p>
          <a:p>
            <a:pPr marL="0" indent="0" algn="l">
              <a:lnSpc>
                <a:spcPts val="1575"/>
              </a:lnSpc>
              <a:spcBef>
                <a:spcPts val="525"/>
              </a:spcBef>
              <a:spcAft>
                <a:spcPts val="525"/>
              </a:spcAft>
              <a:buNone/>
            </a:pPr>
            <a:r>
              <a:rPr lang="en-US" sz="1700" b="1" dirty="0">
                <a:solidFill>
                  <a:srgbClr val="00B050"/>
                </a:solidFill>
                <a:latin typeface="Montserrat" panose="00000500000000000000" pitchFamily="2" charset="0"/>
              </a:rPr>
              <a:t>29883: </a:t>
            </a:r>
            <a:r>
              <a:rPr lang="en-US" sz="17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Arthroscopy, knee, surgical; </a:t>
            </a:r>
            <a:r>
              <a:rPr lang="en-US" sz="17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with meniscus repair (medial AND lateral</a:t>
            </a:r>
            <a:r>
              <a:rPr lang="en-US" sz="17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)</a:t>
            </a:r>
          </a:p>
          <a:p>
            <a:pPr marL="0" indent="0" algn="l">
              <a:lnSpc>
                <a:spcPts val="1575"/>
              </a:lnSpc>
              <a:spcBef>
                <a:spcPts val="525"/>
              </a:spcBef>
              <a:spcAft>
                <a:spcPts val="525"/>
              </a:spcAft>
              <a:buNone/>
            </a:pPr>
            <a:r>
              <a:rPr lang="en-US" sz="1700" b="1" dirty="0">
                <a:solidFill>
                  <a:srgbClr val="00B050"/>
                </a:solidFill>
                <a:latin typeface="Montserrat" panose="00000500000000000000" pitchFamily="2" charset="0"/>
              </a:rPr>
              <a:t>29884: </a:t>
            </a:r>
            <a:r>
              <a:rPr lang="en-US" sz="17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Arthroscopy, knee, surgical</a:t>
            </a:r>
            <a:r>
              <a:rPr lang="en-US" sz="1700" b="0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; </a:t>
            </a:r>
            <a:r>
              <a:rPr lang="en-US" sz="17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with lysis of adhesions, with or without manipulation (separate procedure)</a:t>
            </a:r>
          </a:p>
          <a:p>
            <a:pPr marL="0" indent="0" algn="l">
              <a:lnSpc>
                <a:spcPts val="1575"/>
              </a:lnSpc>
              <a:spcBef>
                <a:spcPts val="525"/>
              </a:spcBef>
              <a:spcAft>
                <a:spcPts val="525"/>
              </a:spcAft>
              <a:buNone/>
            </a:pPr>
            <a:r>
              <a:rPr lang="en-US" sz="17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29885: Arthroscopy, knee, surgical; </a:t>
            </a:r>
            <a:r>
              <a:rPr lang="en-US" sz="17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drilling for osteochondritis dissecans with bone grafting, with or without internal fixation (including debridement of base of lesion</a:t>
            </a:r>
            <a:r>
              <a:rPr lang="en-US" sz="19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)</a:t>
            </a:r>
          </a:p>
          <a:p>
            <a:pPr marL="0" indent="0" algn="l">
              <a:lnSpc>
                <a:spcPts val="1575"/>
              </a:lnSpc>
              <a:spcBef>
                <a:spcPts val="525"/>
              </a:spcBef>
              <a:spcAft>
                <a:spcPts val="525"/>
              </a:spcAft>
              <a:buNone/>
            </a:pPr>
            <a:endParaRPr lang="en-US" sz="1900" b="0" i="0" dirty="0">
              <a:solidFill>
                <a:schemeClr val="tx1"/>
              </a:solidFill>
              <a:effectLst/>
              <a:latin typeface="Montserrat" panose="00000500000000000000" pitchFamily="2" charset="0"/>
            </a:endParaRPr>
          </a:p>
          <a:p>
            <a:pPr marL="0" indent="0" algn="l">
              <a:lnSpc>
                <a:spcPts val="1575"/>
              </a:lnSpc>
              <a:spcBef>
                <a:spcPts val="525"/>
              </a:spcBef>
              <a:spcAft>
                <a:spcPts val="525"/>
              </a:spcAft>
              <a:buNone/>
            </a:pPr>
            <a:endParaRPr lang="en-US" sz="1600" b="0" i="0" dirty="0">
              <a:effectLst/>
              <a:latin typeface="Montserrat" panose="00000500000000000000" pitchFamily="2" charset="0"/>
            </a:endParaRPr>
          </a:p>
          <a:p>
            <a:br>
              <a:rPr lang="en-US" sz="1050" b="1" i="0" dirty="0">
                <a:solidFill>
                  <a:srgbClr val="16836F"/>
                </a:solidFill>
                <a:effectLst/>
                <a:latin typeface="inherit"/>
              </a:rPr>
            </a:br>
            <a:endParaRPr lang="en-US" sz="1400" b="0" i="0" dirty="0">
              <a:solidFill>
                <a:srgbClr val="333333"/>
              </a:solidFill>
              <a:effectLst/>
              <a:latin typeface="Montserrat" panose="00000500000000000000" pitchFamily="2" charset="0"/>
            </a:endParaRPr>
          </a:p>
          <a:p>
            <a:pPr marL="0" indent="0" algn="l">
              <a:lnSpc>
                <a:spcPts val="1575"/>
              </a:lnSpc>
              <a:spcBef>
                <a:spcPts val="525"/>
              </a:spcBef>
              <a:spcAft>
                <a:spcPts val="525"/>
              </a:spcAft>
              <a:buNone/>
            </a:pPr>
            <a:endParaRPr lang="en-US" sz="1400" b="0" i="0" dirty="0">
              <a:solidFill>
                <a:srgbClr val="333333"/>
              </a:solidFill>
              <a:effectLst/>
              <a:latin typeface="Montserrat" panose="00000500000000000000" pitchFamily="2" charset="0"/>
            </a:endParaRPr>
          </a:p>
          <a:p>
            <a:pPr marL="0" indent="0">
              <a:buNone/>
            </a:pPr>
            <a:br>
              <a:rPr lang="en-US" sz="1200" b="1" i="0" dirty="0">
                <a:solidFill>
                  <a:srgbClr val="16836F"/>
                </a:solidFill>
                <a:effectLst/>
                <a:latin typeface="inherit"/>
              </a:rPr>
            </a:br>
            <a:endParaRPr lang="en-IN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7A63C-E885-2590-CDF1-9BBD735B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2CDF-42AF-4A8F-BF6D-0CFFB6E38181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A0CB5-EE18-53D2-1C32-465B323A2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4658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F4857-7D73-D1F5-C91C-33DBCAA2E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1600" b="1" dirty="0">
                <a:solidFill>
                  <a:srgbClr val="00B050"/>
                </a:solidFill>
              </a:rPr>
              <a:t>29886: </a:t>
            </a:r>
            <a:r>
              <a:rPr lang="en-IN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Arthroscopy, knee, surgical</a:t>
            </a:r>
            <a:r>
              <a:rPr lang="en-IN" sz="1600" b="0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; </a:t>
            </a:r>
            <a:r>
              <a:rPr lang="en-IN" sz="16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drilling for intact osteochondritis dissecans lesion.</a:t>
            </a:r>
          </a:p>
          <a:p>
            <a:pPr marL="0" indent="0">
              <a:buNone/>
            </a:pPr>
            <a:r>
              <a:rPr lang="en-IN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29887: Arthroscopy, knee, surgical; </a:t>
            </a:r>
            <a:r>
              <a:rPr lang="en-IN" sz="16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drilling for intact osteochondritis dissecans lesion with internal fixation</a:t>
            </a:r>
          </a:p>
          <a:p>
            <a:pPr marL="0" indent="0">
              <a:buNone/>
            </a:pPr>
            <a:r>
              <a:rPr lang="en-IN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29888</a:t>
            </a:r>
            <a:r>
              <a:rPr lang="en-IN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: 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Arthroscopically aided anterior cruciate ligament repair/augmentation or reconstruction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29889: </a:t>
            </a:r>
            <a:r>
              <a:rPr lang="en-US" sz="1600" dirty="0">
                <a:solidFill>
                  <a:schemeClr val="tx1"/>
                </a:solidFill>
                <a:latin typeface="Montserrat" panose="00000500000000000000" pitchFamily="2" charset="0"/>
              </a:rPr>
              <a:t>A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rthroscopically aided posterior cruciate ligament repair/augmentation or reconstruction</a:t>
            </a:r>
            <a:endParaRPr lang="en-IN" sz="1600" b="0" i="0" dirty="0">
              <a:solidFill>
                <a:schemeClr val="tx1"/>
              </a:solidFill>
              <a:effectLst/>
              <a:latin typeface="Montserrat" panose="00000500000000000000" pitchFamily="2" charset="0"/>
            </a:endParaRPr>
          </a:p>
          <a:p>
            <a:pPr marL="0" indent="0">
              <a:buNone/>
            </a:pPr>
            <a:endParaRPr lang="en-IN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051BA4-B063-5569-D8C1-2C43252BF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DC17-95B4-453B-8462-73DEDC7FA3C6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E4069-2407-8CFC-F1A9-6479BFDCD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388929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</TotalTime>
  <Words>420</Words>
  <Application>Microsoft Office PowerPoint</Application>
  <PresentationFormat>Widescreen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inherit</vt:lpstr>
      <vt:lpstr>Montserrat</vt:lpstr>
      <vt:lpstr>Trebuchet MS</vt:lpstr>
      <vt:lpstr>Wingdings 3</vt:lpstr>
      <vt:lpstr>Facet</vt:lpstr>
      <vt:lpstr>Knee Codes 29870-29889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Jitender Singh</dc:creator>
  <cp:lastModifiedBy>Jitender Singh</cp:lastModifiedBy>
  <cp:revision>1</cp:revision>
  <dcterms:created xsi:type="dcterms:W3CDTF">2025-01-08T14:05:39Z</dcterms:created>
  <dcterms:modified xsi:type="dcterms:W3CDTF">2025-01-08T14:30:28Z</dcterms:modified>
</cp:coreProperties>
</file>