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42EFE1-7FF3-4CFA-B591-78E36C09E43C}" v="2" dt="2025-01-16T14:15:53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ender Singh" userId="aa34d5308c137e42" providerId="LiveId" clId="{AD42EFE1-7FF3-4CFA-B591-78E36C09E43C}"/>
    <pc:docChg chg="custSel modSld">
      <pc:chgData name="Jitender Singh" userId="aa34d5308c137e42" providerId="LiveId" clId="{AD42EFE1-7FF3-4CFA-B591-78E36C09E43C}" dt="2025-01-16T14:15:15.339" v="14" actId="122"/>
      <pc:docMkLst>
        <pc:docMk/>
      </pc:docMkLst>
      <pc:sldChg chg="modSp mod">
        <pc:chgData name="Jitender Singh" userId="aa34d5308c137e42" providerId="LiveId" clId="{AD42EFE1-7FF3-4CFA-B591-78E36C09E43C}" dt="2025-01-16T14:15:15.339" v="14" actId="122"/>
        <pc:sldMkLst>
          <pc:docMk/>
          <pc:sldMk cId="4035948704" sldId="256"/>
        </pc:sldMkLst>
        <pc:spChg chg="mod">
          <ac:chgData name="Jitender Singh" userId="aa34d5308c137e42" providerId="LiveId" clId="{AD42EFE1-7FF3-4CFA-B591-78E36C09E43C}" dt="2025-01-16T14:15:15.339" v="14" actId="122"/>
          <ac:spMkLst>
            <pc:docMk/>
            <pc:sldMk cId="4035948704" sldId="256"/>
            <ac:spMk id="2" creationId="{EFE86D4E-49B9-684B-903D-89860BD1DCAB}"/>
          </ac:spMkLst>
        </pc:spChg>
        <pc:spChg chg="mod">
          <ac:chgData name="Jitender Singh" userId="aa34d5308c137e42" providerId="LiveId" clId="{AD42EFE1-7FF3-4CFA-B591-78E36C09E43C}" dt="2025-01-16T14:15:04.329" v="13" actId="207"/>
          <ac:spMkLst>
            <pc:docMk/>
            <pc:sldMk cId="4035948704" sldId="256"/>
            <ac:spMk id="3" creationId="{4BA26621-A531-B08B-95AE-0474BBAED38C}"/>
          </ac:spMkLst>
        </pc:spChg>
      </pc:sldChg>
      <pc:sldChg chg="modSp mod">
        <pc:chgData name="Jitender Singh" userId="aa34d5308c137e42" providerId="LiveId" clId="{AD42EFE1-7FF3-4CFA-B591-78E36C09E43C}" dt="2025-01-16T14:14:21.855" v="3" actId="27636"/>
        <pc:sldMkLst>
          <pc:docMk/>
          <pc:sldMk cId="2105347016" sldId="257"/>
        </pc:sldMkLst>
        <pc:spChg chg="mod">
          <ac:chgData name="Jitender Singh" userId="aa34d5308c137e42" providerId="LiveId" clId="{AD42EFE1-7FF3-4CFA-B591-78E36C09E43C}" dt="2025-01-16T14:14:21.855" v="3" actId="27636"/>
          <ac:spMkLst>
            <pc:docMk/>
            <pc:sldMk cId="2105347016" sldId="257"/>
            <ac:spMk id="3" creationId="{4356C2DE-75CD-628A-A2D1-878D72AA8A0C}"/>
          </ac:spMkLst>
        </pc:spChg>
      </pc:sldChg>
      <pc:sldChg chg="modSp mod">
        <pc:chgData name="Jitender Singh" userId="aa34d5308c137e42" providerId="LiveId" clId="{AD42EFE1-7FF3-4CFA-B591-78E36C09E43C}" dt="2025-01-16T14:14:21.855" v="4" actId="27636"/>
        <pc:sldMkLst>
          <pc:docMk/>
          <pc:sldMk cId="118737658" sldId="258"/>
        </pc:sldMkLst>
        <pc:spChg chg="mod">
          <ac:chgData name="Jitender Singh" userId="aa34d5308c137e42" providerId="LiveId" clId="{AD42EFE1-7FF3-4CFA-B591-78E36C09E43C}" dt="2025-01-16T14:14:21.855" v="4" actId="27636"/>
          <ac:spMkLst>
            <pc:docMk/>
            <pc:sldMk cId="118737658" sldId="258"/>
            <ac:spMk id="3" creationId="{8C009092-C51F-3580-74CF-06017B9852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80279-86E8-4782-B01F-8537755C0064}" type="datetimeFigureOut">
              <a:rPr lang="en-IN" smtClean="0"/>
              <a:t>16/01/2025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66108-0B96-46C6-8AFC-AE50D2DF2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65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C595-D64D-4717-BCC6-BD24ED5AEF0D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54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F2BD-456B-4080-AEE6-FD782A780D20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13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A9299-9885-4AA8-A6EC-0E6FDEC6C4E0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537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79CD-BA3E-432A-9706-E071B9BCC893}" type="datetime1">
              <a:rPr lang="en-IN" smtClean="0"/>
              <a:t>16/01/2025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725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8F4F-2BA7-4821-826B-B6EDAF309238}" type="datetime1">
              <a:rPr lang="en-IN" smtClean="0"/>
              <a:t>16/01/2025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05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1BC76-01CC-4473-911D-1E552E9D0A76}" type="datetime1">
              <a:rPr lang="en-IN" smtClean="0"/>
              <a:t>16/01/2025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548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02EA-CF97-4F85-B7DC-0E3A3379635F}" type="datetime1">
              <a:rPr lang="en-IN" smtClean="0"/>
              <a:t>16/01/2025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34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79C11-61B7-4853-B827-7F10FDBE6EF0}" type="datetime1">
              <a:rPr lang="en-IN" smtClean="0"/>
              <a:t>16/01/2025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0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9E5-742A-4C46-8172-521834F111CA}" type="datetime1">
              <a:rPr lang="en-IN" smtClean="0"/>
              <a:t>16/01/2025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68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BE9E-9C9B-4E56-9181-26D47037B539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44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95F70-67D4-44B1-AB5F-30491B734DB8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8559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6AAA-0652-4986-9504-5F654A7F57C5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771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79E1-AAEC-47C7-BEBC-1BDE3FB6F9AE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9036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7EC1-8701-49BF-AD20-D2E95E566DE2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3729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553D-A9A8-45B8-8C44-D016EFDF151A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088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8446A-8587-408A-BB55-014511F06833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15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1641-8071-4165-B8BC-EBAB276B15A5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Made By Jitender Singh Lamba (CPC, COC, CIC, CPCO)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1FFA18-63C1-4A07-997E-91C597AD89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56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86D4E-49B9-684B-903D-89860BD1D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309104" cy="13465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The urinary System </a:t>
            </a:r>
            <a:br>
              <a:rPr lang="en-US" sz="4400" dirty="0"/>
            </a:br>
            <a:r>
              <a:rPr lang="en-US" sz="4400" dirty="0"/>
              <a:t>(50010-53899)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A26621-A531-B08B-95AE-0474BBAED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2468880"/>
            <a:ext cx="9790176" cy="354787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52005</a:t>
            </a:r>
            <a:r>
              <a:rPr lang="en-US" sz="1400" dirty="0"/>
              <a:t>: </a:t>
            </a:r>
            <a:r>
              <a:rPr lang="en-US" sz="1400" b="0" i="0" dirty="0">
                <a:effectLst/>
                <a:latin typeface="Montserrat" panose="00000500000000000000" pitchFamily="2" charset="0"/>
              </a:rPr>
              <a:t>Cystourethroscopy, with ureteral catheterization, with or without irrigation, instillation, or </a:t>
            </a:r>
            <a:r>
              <a:rPr lang="en-US" sz="1400" b="0" i="0" dirty="0" err="1">
                <a:effectLst/>
                <a:latin typeface="Montserrat" panose="00000500000000000000" pitchFamily="2" charset="0"/>
              </a:rPr>
              <a:t>ureteropyelography</a:t>
            </a:r>
            <a:r>
              <a:rPr lang="en-US" sz="1400" b="0" i="0" dirty="0">
                <a:effectLst/>
                <a:latin typeface="Montserrat" panose="00000500000000000000" pitchFamily="2" charset="0"/>
              </a:rPr>
              <a:t>, exclusive of radiologic service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Montserrat" panose="00000500000000000000" pitchFamily="2" charset="0"/>
              </a:rPr>
              <a:t>52007</a:t>
            </a:r>
            <a:r>
              <a:rPr lang="en-US" sz="1400" dirty="0"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effectLst/>
                <a:latin typeface="Montserrat" panose="00000500000000000000" pitchFamily="2" charset="0"/>
              </a:rPr>
              <a:t>Cystourethroscopy, with ureteral catheterization, with or without irrigation, instillation, or </a:t>
            </a:r>
            <a:r>
              <a:rPr lang="en-US" sz="1400" b="0" i="0" dirty="0" err="1">
                <a:effectLst/>
                <a:latin typeface="Montserrat" panose="00000500000000000000" pitchFamily="2" charset="0"/>
              </a:rPr>
              <a:t>ureteropyelography</a:t>
            </a:r>
            <a:r>
              <a:rPr lang="en-US" sz="1400" b="0" i="0" dirty="0">
                <a:effectLst/>
                <a:latin typeface="Montserrat" panose="00000500000000000000" pitchFamily="2" charset="0"/>
              </a:rPr>
              <a:t>, exclusive of radiologic service; with brush biopsy of ureter and/or renal pelvis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Montserrat" panose="00000500000000000000" pitchFamily="2" charset="0"/>
              </a:rPr>
              <a:t>52010:</a:t>
            </a:r>
            <a:r>
              <a:rPr lang="en-US" sz="1400" dirty="0">
                <a:latin typeface="Montserrat" panose="00000500000000000000" pitchFamily="2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ejaculatory duct catheterization, with or without irrigation, instillation, or duct radiography, exclusive of radiologic servi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ce</a:t>
            </a:r>
          </a:p>
          <a:p>
            <a:pPr algn="l"/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52204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IN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biopsy(s)</a:t>
            </a:r>
          </a:p>
          <a:p>
            <a:pPr algn="l"/>
            <a:r>
              <a:rPr lang="en-IN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52214:</a:t>
            </a:r>
            <a:r>
              <a:rPr lang="en-IN" sz="1400" dirty="0">
                <a:solidFill>
                  <a:srgbClr val="333333"/>
                </a:solidFill>
                <a:latin typeface="Montserrat" panose="00000500000000000000" pitchFamily="2" charset="0"/>
              </a:rPr>
              <a:t> </a:t>
            </a:r>
            <a:r>
              <a:rPr lang="en-IN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</a:t>
            </a:r>
            <a:r>
              <a:rPr lang="en-IN" sz="1400" b="1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fulguration </a:t>
            </a:r>
            <a:r>
              <a:rPr lang="en-IN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(including cryosurgery or laser surgery) of trigone, bladder neck, prostatic fossa, urethra, or periurethral glands</a:t>
            </a:r>
          </a:p>
          <a:p>
            <a:pPr algn="l"/>
            <a:r>
              <a:rPr lang="en-IN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52224:</a:t>
            </a:r>
            <a:r>
              <a:rPr lang="en-IN" sz="1400" dirty="0">
                <a:solidFill>
                  <a:srgbClr val="333333"/>
                </a:solidFill>
                <a:latin typeface="Montserrat" panose="00000500000000000000" pitchFamily="2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fulguration (including cryosurgery or laser surgery) or treatment of MINOR (less than 0.5 cm) lesion(s) with or without biopsy</a:t>
            </a:r>
          </a:p>
          <a:p>
            <a:pPr algn="l"/>
            <a:r>
              <a:rPr lang="en-IN" sz="1400" b="1" dirty="0">
                <a:solidFill>
                  <a:schemeClr val="tx1"/>
                </a:solidFill>
              </a:rPr>
              <a:t>52234</a:t>
            </a:r>
            <a:r>
              <a:rPr lang="en-IN" sz="1400" dirty="0"/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fulguration (including cryosurgery or laser surgery) and/or resection of; SMALL bladder tumor(s) (0.5 up to 2.0 cm)</a:t>
            </a:r>
            <a:endParaRPr lang="en-IN" sz="1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2992-481B-730F-77DE-626EAFDEF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76038-DC8B-45DF-868A-C7264C156E36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EB97C-17B2-B631-C4C0-003A65D61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594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6C2DE-75CD-628A-A2D1-878D72AA8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400" b="1" dirty="0"/>
              <a:t>52235</a:t>
            </a:r>
            <a:r>
              <a:rPr lang="en-US" sz="1400" dirty="0"/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fulguration (including cryosurgery or laser surgery) and/or resection of; MEDIUM bladder tumor(s) (2.0 to 5.0 cm)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52240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fulguration (including cryosurgery or laser surgery) and/or resection of; LARGE bladder tumor(s)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52250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 with insertion of radioactive substance, with or without biopsy or fulguration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52260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dilation of bladder for interstitial cystitis; general or conduction (spinal) anesthesia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52265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dilation of bladder for interstitial cystitis; local anesthesia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52270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internal urethrotomy; female</a:t>
            </a:r>
          </a:p>
          <a:p>
            <a:pPr marL="0" indent="0">
              <a:buNone/>
            </a:pPr>
            <a:r>
              <a:rPr lang="en-IN" sz="1400" b="1" dirty="0"/>
              <a:t>52275</a:t>
            </a:r>
            <a:r>
              <a:rPr lang="en-IN" sz="1400" dirty="0"/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internal urethrotomy; male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52276: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 with direct vision internal urethrotomy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52277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resection of external sphincter (sphincterotomy)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52281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</a:t>
            </a:r>
            <a:r>
              <a:rPr lang="en-US" sz="1400" b="1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calibration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and/or dilation of urethral stricture or stenosis, with or without meatotomy, with or without injection procedure for cystography, male or female.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52282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insertion of permanent urethral stent</a:t>
            </a:r>
            <a:br>
              <a:rPr lang="en-US" sz="1050" dirty="0"/>
            </a:br>
            <a:endParaRPr lang="en-IN" sz="1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76BE8-1A78-EB39-B8F6-9CD32A9F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5F5CA-895D-43DA-9A88-91839FE8CAF4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46818-8F20-D487-A68C-7E3147EB9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34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09092-C51F-3580-74CF-06017B985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/>
              <a:t>52283</a:t>
            </a:r>
            <a:r>
              <a:rPr lang="en-US" sz="1400" dirty="0"/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steroid injection into stricture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52284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IN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mechanical urethral dilation and urethral therapeutic drug delivery by drug-coated balloon catheter for urethral stricture or stenosis, male, including fluoroscopy, when performed</a:t>
            </a:r>
          </a:p>
          <a:p>
            <a:pPr marL="0" indent="0">
              <a:buNone/>
            </a:pPr>
            <a:r>
              <a:rPr lang="en-IN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52285</a:t>
            </a:r>
            <a:r>
              <a:rPr lang="en-IN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 for treatment of the female urethral syndrome with any or all of the following: urethral meatotomy, urethral dilation, internal urethrotomy, lysis of urethrovaginal septal fibrosis, lateral incisions of the bladder neck, and fulguration of polyp(s) of urethra, bladder neck, and/or trigone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52287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Cystourethroscopy, with injection(s) for </a:t>
            </a:r>
            <a:r>
              <a:rPr lang="en-US" sz="1400" b="0" i="0" dirty="0" err="1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chemodenervation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 of the bladder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52290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Cystourethroscopy; with ureteral meatotomy, unilateral or bilateral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52300: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Cystourethroscopy; with resection or fulguration of orthotopic ureterocele(s), unilateral or bilateral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52301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Cystourethroscopy; with resection or fulguration of ectopic ureterocele(s), unilateral or bilateral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anose="00000500000000000000" pitchFamily="2" charset="0"/>
              </a:rPr>
              <a:t>52305</a:t>
            </a:r>
            <a:r>
              <a:rPr lang="en-US" sz="1400" dirty="0">
                <a:solidFill>
                  <a:srgbClr val="333333"/>
                </a:solidFill>
                <a:latin typeface="Montserrat" panose="00000500000000000000" pitchFamily="2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Cystourethroscopy; with incision or resection of orifice of bladder diverticulum, single or multiple</a:t>
            </a:r>
          </a:p>
          <a:p>
            <a:pPr marL="0" indent="0">
              <a:buNone/>
            </a:pPr>
            <a:endParaRPr lang="en-IN" sz="1400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IN" sz="1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148AF-5EA5-C184-5832-4C3D16E0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0233C-5041-4A81-857A-01061DB9932A}" type="datetime1">
              <a:rPr lang="en-IN" smtClean="0"/>
              <a:t>16/01/2025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628AD-56C5-9F1D-4643-5F720B110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Made By Jitender Singh Lamba (CPC, COC, CIC, CPCO)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7376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588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Montserrat</vt:lpstr>
      <vt:lpstr>Trebuchet MS</vt:lpstr>
      <vt:lpstr>Wingdings 3</vt:lpstr>
      <vt:lpstr>Facet</vt:lpstr>
      <vt:lpstr>The urinary System  (50010-53899)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Jitender Singh</dc:creator>
  <cp:lastModifiedBy>Jitender Singh</cp:lastModifiedBy>
  <cp:revision>1</cp:revision>
  <dcterms:created xsi:type="dcterms:W3CDTF">2025-01-16T14:13:51Z</dcterms:created>
  <dcterms:modified xsi:type="dcterms:W3CDTF">2025-01-16T14:15:54Z</dcterms:modified>
</cp:coreProperties>
</file>